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57"/>
  </p:handoutMasterIdLst>
  <p:sldIdLst>
    <p:sldId id="257" r:id="rId2"/>
    <p:sldId id="260" r:id="rId3"/>
    <p:sldId id="288" r:id="rId4"/>
    <p:sldId id="304" r:id="rId5"/>
    <p:sldId id="305" r:id="rId6"/>
    <p:sldId id="289" r:id="rId7"/>
    <p:sldId id="290" r:id="rId8"/>
    <p:sldId id="291" r:id="rId9"/>
    <p:sldId id="292" r:id="rId10"/>
    <p:sldId id="293" r:id="rId11"/>
    <p:sldId id="295" r:id="rId12"/>
    <p:sldId id="294" r:id="rId13"/>
    <p:sldId id="315" r:id="rId14"/>
    <p:sldId id="298" r:id="rId15"/>
    <p:sldId id="297" r:id="rId16"/>
    <p:sldId id="296" r:id="rId17"/>
    <p:sldId id="299" r:id="rId18"/>
    <p:sldId id="285" r:id="rId19"/>
    <p:sldId id="287" r:id="rId20"/>
    <p:sldId id="286" r:id="rId21"/>
    <p:sldId id="311" r:id="rId22"/>
    <p:sldId id="312" r:id="rId23"/>
    <p:sldId id="313" r:id="rId24"/>
    <p:sldId id="314" r:id="rId25"/>
    <p:sldId id="300" r:id="rId26"/>
    <p:sldId id="256" r:id="rId27"/>
    <p:sldId id="262" r:id="rId28"/>
    <p:sldId id="306" r:id="rId29"/>
    <p:sldId id="301" r:id="rId30"/>
    <p:sldId id="307" r:id="rId31"/>
    <p:sldId id="261" r:id="rId32"/>
    <p:sldId id="263" r:id="rId33"/>
    <p:sldId id="264" r:id="rId34"/>
    <p:sldId id="283" r:id="rId35"/>
    <p:sldId id="308" r:id="rId36"/>
    <p:sldId id="265" r:id="rId37"/>
    <p:sldId id="266" r:id="rId38"/>
    <p:sldId id="267" r:id="rId39"/>
    <p:sldId id="268" r:id="rId40"/>
    <p:sldId id="269" r:id="rId41"/>
    <p:sldId id="270" r:id="rId42"/>
    <p:sldId id="282" r:id="rId43"/>
    <p:sldId id="271" r:id="rId44"/>
    <p:sldId id="272" r:id="rId45"/>
    <p:sldId id="273" r:id="rId46"/>
    <p:sldId id="274" r:id="rId47"/>
    <p:sldId id="275" r:id="rId48"/>
    <p:sldId id="276" r:id="rId49"/>
    <p:sldId id="277" r:id="rId50"/>
    <p:sldId id="278" r:id="rId51"/>
    <p:sldId id="279" r:id="rId52"/>
    <p:sldId id="280" r:id="rId53"/>
    <p:sldId id="309" r:id="rId54"/>
    <p:sldId id="310" r:id="rId55"/>
    <p:sldId id="284" r:id="rId56"/>
  </p:sldIdLst>
  <p:sldSz cx="9144000" cy="6858000" type="screen4x3"/>
  <p:notesSz cx="6858000" cy="9947275"/>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th-TH"/>
          </a:p>
        </p:txBody>
      </p:sp>
      <p:sp>
        <p:nvSpPr>
          <p:cNvPr id="3" name="ตัวแทนวันที่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210158A8-EFE4-40FF-B871-F6BA38B118EF}" type="datetimeFigureOut">
              <a:rPr lang="th-TH" smtClean="0"/>
              <a:t>18/11/59</a:t>
            </a:fld>
            <a:endParaRPr lang="th-TH"/>
          </a:p>
        </p:txBody>
      </p:sp>
      <p:sp>
        <p:nvSpPr>
          <p:cNvPr id="4" name="ตัวแทนท้ายกระดาษ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th-TH"/>
          </a:p>
        </p:txBody>
      </p:sp>
      <p:sp>
        <p:nvSpPr>
          <p:cNvPr id="5" name="ตัวแทนหมายเลขภาพนิ่ง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71717F3D-085F-464B-B028-BE3EF81746F2}" type="slidenum">
              <a:rPr lang="th-TH" smtClean="0"/>
              <a:t>‹#›</a:t>
            </a:fld>
            <a:endParaRPr lang="th-TH"/>
          </a:p>
        </p:txBody>
      </p:sp>
    </p:spTree>
    <p:extLst>
      <p:ext uri="{BB962C8B-B14F-4D97-AF65-F5344CB8AC3E}">
        <p14:creationId xmlns:p14="http://schemas.microsoft.com/office/powerpoint/2010/main" val="33529358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ภาพนิ่งชื่อเรื่อง">
    <p:spTree>
      <p:nvGrpSpPr>
        <p:cNvPr id="1" name=""/>
        <p:cNvGrpSpPr/>
        <p:nvPr/>
      </p:nvGrpSpPr>
      <p:grpSpPr>
        <a:xfrm>
          <a:off x="0" y="0"/>
          <a:ext cx="0" cy="0"/>
          <a:chOff x="0" y="0"/>
          <a:chExt cx="0" cy="0"/>
        </a:xfrm>
      </p:grpSpPr>
      <p:sp>
        <p:nvSpPr>
          <p:cNvPr id="10" name="สามเหลี่ยมมุมฉาก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ชื่อเรื่อง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h-TH" smtClean="0"/>
              <a:t>คลิกเพื่อแก้ไขลักษณะชื่อเรื่องต้นแบบ</a:t>
            </a:r>
            <a:endParaRPr kumimoji="0" lang="en-US"/>
          </a:p>
        </p:txBody>
      </p:sp>
      <p:sp>
        <p:nvSpPr>
          <p:cNvPr id="17" name="ชื่อเรื่องรอง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h-TH" smtClean="0"/>
              <a:t>คลิกเพื่อแก้ไขลักษณะชื่อเรื่องรองต้นแบบ</a:t>
            </a:r>
            <a:endParaRPr kumimoji="0" lang="en-US"/>
          </a:p>
        </p:txBody>
      </p:sp>
      <p:grpSp>
        <p:nvGrpSpPr>
          <p:cNvPr id="2" name="กลุ่ม 1"/>
          <p:cNvGrpSpPr/>
          <p:nvPr/>
        </p:nvGrpSpPr>
        <p:grpSpPr>
          <a:xfrm>
            <a:off x="-3765" y="4953000"/>
            <a:ext cx="9147765" cy="1912088"/>
            <a:chOff x="-3765" y="4832896"/>
            <a:chExt cx="9147765" cy="2032192"/>
          </a:xfrm>
        </p:grpSpPr>
        <p:sp>
          <p:nvSpPr>
            <p:cNvPr id="7" name="รูปแบบอิสระ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รูปแบบอิสระ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รูปแบบอิสระ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ตัวเชื่อมต่อตรง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ตัวยึดวันที่ 29"/>
          <p:cNvSpPr>
            <a:spLocks noGrp="1"/>
          </p:cNvSpPr>
          <p:nvPr>
            <p:ph type="dt" sz="half" idx="10"/>
          </p:nvPr>
        </p:nvSpPr>
        <p:spPr/>
        <p:txBody>
          <a:bodyPr/>
          <a:lstStyle>
            <a:lvl1pPr>
              <a:defRPr>
                <a:solidFill>
                  <a:srgbClr val="FFFFFF"/>
                </a:solidFill>
              </a:defRPr>
            </a:lvl1pPr>
            <a:extLst/>
          </a:lstStyle>
          <a:p>
            <a:fld id="{93C0A024-9E7C-4EB1-A052-1D50D0B9833F}" type="datetimeFigureOut">
              <a:rPr lang="th-TH" smtClean="0"/>
              <a:pPr/>
              <a:t>18/11/59</a:t>
            </a:fld>
            <a:endParaRPr lang="th-TH"/>
          </a:p>
        </p:txBody>
      </p:sp>
      <p:sp>
        <p:nvSpPr>
          <p:cNvPr id="19" name="ตัวยึดท้ายกระดาษ 18"/>
          <p:cNvSpPr>
            <a:spLocks noGrp="1"/>
          </p:cNvSpPr>
          <p:nvPr>
            <p:ph type="ftr" sz="quarter" idx="11"/>
          </p:nvPr>
        </p:nvSpPr>
        <p:spPr/>
        <p:txBody>
          <a:bodyPr/>
          <a:lstStyle>
            <a:lvl1pPr>
              <a:defRPr>
                <a:solidFill>
                  <a:schemeClr val="accent1">
                    <a:tint val="20000"/>
                  </a:schemeClr>
                </a:solidFill>
              </a:defRPr>
            </a:lvl1pPr>
            <a:extLst/>
          </a:lstStyle>
          <a:p>
            <a:endParaRPr lang="th-TH"/>
          </a:p>
        </p:txBody>
      </p:sp>
      <p:sp>
        <p:nvSpPr>
          <p:cNvPr id="27" name="ตัวยึดหมายเลขภาพนิ่ง 26"/>
          <p:cNvSpPr>
            <a:spLocks noGrp="1"/>
          </p:cNvSpPr>
          <p:nvPr>
            <p:ph type="sldNum" sz="quarter" idx="12"/>
          </p:nvPr>
        </p:nvSpPr>
        <p:spPr/>
        <p:txBody>
          <a:bodyPr/>
          <a:lstStyle>
            <a:lvl1pPr>
              <a:defRPr>
                <a:solidFill>
                  <a:srgbClr val="FFFFFF"/>
                </a:solidFill>
              </a:defRPr>
            </a:lvl1pPr>
            <a:extLst/>
          </a:lstStyle>
          <a:p>
            <a:fld id="{FABAD4BB-540D-4B87-B80F-0890FCD69AA3}" type="slidenum">
              <a:rPr lang="th-TH" smtClean="0"/>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extLst/>
          </a:lstStyle>
          <a:p>
            <a:r>
              <a:rPr kumimoji="0" lang="th-TH" smtClean="0"/>
              <a:t>คลิกเพื่อแก้ไขลักษณะชื่อเรื่องต้นแบบ</a:t>
            </a:r>
            <a:endParaRPr kumimoji="0" lang="en-US"/>
          </a:p>
        </p:txBody>
      </p:sp>
      <p:sp>
        <p:nvSpPr>
          <p:cNvPr id="3" name="ตัวยึดข้อความแนวตั้ง 2"/>
          <p:cNvSpPr>
            <a:spLocks noGrp="1"/>
          </p:cNvSpPr>
          <p:nvPr>
            <p:ph type="body" orient="vert" idx="1"/>
          </p:nvPr>
        </p:nvSpPr>
        <p:spPr>
          <a:xfrm>
            <a:off x="457200" y="1481329"/>
            <a:ext cx="8229600" cy="4386071"/>
          </a:xfrm>
        </p:spPr>
        <p:txBody>
          <a:bodyPr vert="eaVert"/>
          <a:lstStyle>
            <a:extLst/>
          </a:lstStyle>
          <a:p>
            <a:pPr lvl="0" eaLnBrk="1" latinLnBrk="0" hangingPunct="1"/>
            <a:r>
              <a:rPr lang="th-TH" smtClean="0"/>
              <a:t>คลิกเพื่อแก้ไขลักษณะของข้อความต้นแบบ</a:t>
            </a:r>
          </a:p>
          <a:p>
            <a:pPr lvl="1" eaLnBrk="1" latinLnBrk="0" hangingPunct="1"/>
            <a:r>
              <a:rPr lang="th-TH" smtClean="0"/>
              <a:t>ระดับที่สอง</a:t>
            </a:r>
          </a:p>
          <a:p>
            <a:pPr lvl="2" eaLnBrk="1" latinLnBrk="0" hangingPunct="1"/>
            <a:r>
              <a:rPr lang="th-TH" smtClean="0"/>
              <a:t>ระดับที่สาม</a:t>
            </a:r>
          </a:p>
          <a:p>
            <a:pPr lvl="3" eaLnBrk="1" latinLnBrk="0" hangingPunct="1"/>
            <a:r>
              <a:rPr lang="th-TH" smtClean="0"/>
              <a:t>ระดับที่สี่</a:t>
            </a:r>
          </a:p>
          <a:p>
            <a:pPr lvl="4" eaLnBrk="1" latinLnBrk="0" hangingPunct="1"/>
            <a:r>
              <a:rPr lang="th-TH" smtClean="0"/>
              <a:t>ระดับที่ห้า</a:t>
            </a:r>
            <a:endParaRPr kumimoji="0" lang="en-US"/>
          </a:p>
        </p:txBody>
      </p:sp>
      <p:sp>
        <p:nvSpPr>
          <p:cNvPr id="4" name="ตัวยึดวันที่ 3"/>
          <p:cNvSpPr>
            <a:spLocks noGrp="1"/>
          </p:cNvSpPr>
          <p:nvPr>
            <p:ph type="dt" sz="half" idx="10"/>
          </p:nvPr>
        </p:nvSpPr>
        <p:spPr/>
        <p:txBody>
          <a:bodyPr/>
          <a:lstStyle>
            <a:extLst/>
          </a:lstStyle>
          <a:p>
            <a:fld id="{93C0A024-9E7C-4EB1-A052-1D50D0B9833F}" type="datetimeFigureOut">
              <a:rPr lang="th-TH" smtClean="0"/>
              <a:pPr/>
              <a:t>18/11/59</a:t>
            </a:fld>
            <a:endParaRPr lang="th-TH"/>
          </a:p>
        </p:txBody>
      </p:sp>
      <p:sp>
        <p:nvSpPr>
          <p:cNvPr id="5" name="ตัวยึดท้ายกระดาษ 4"/>
          <p:cNvSpPr>
            <a:spLocks noGrp="1"/>
          </p:cNvSpPr>
          <p:nvPr>
            <p:ph type="ftr" sz="quarter" idx="11"/>
          </p:nvPr>
        </p:nvSpPr>
        <p:spPr/>
        <p:txBody>
          <a:bodyPr/>
          <a:lstStyle>
            <a:extLst/>
          </a:lstStyle>
          <a:p>
            <a:endParaRPr lang="th-TH"/>
          </a:p>
        </p:txBody>
      </p:sp>
      <p:sp>
        <p:nvSpPr>
          <p:cNvPr id="6" name="ตัวยึดหมายเลขภาพนิ่ง 5"/>
          <p:cNvSpPr>
            <a:spLocks noGrp="1"/>
          </p:cNvSpPr>
          <p:nvPr>
            <p:ph type="sldNum" sz="quarter" idx="12"/>
          </p:nvPr>
        </p:nvSpPr>
        <p:spPr/>
        <p:txBody>
          <a:bodyPr/>
          <a:lstStyle>
            <a:extLst/>
          </a:lstStyle>
          <a:p>
            <a:fld id="{FABAD4BB-540D-4B87-B80F-0890FCD69AA3}" type="slidenum">
              <a:rPr lang="th-TH" smtClean="0"/>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844013" y="274640"/>
            <a:ext cx="1777470" cy="5592761"/>
          </a:xfrm>
        </p:spPr>
        <p:txBody>
          <a:bodyPr vert="eaVert"/>
          <a:lstStyle>
            <a:extLst/>
          </a:lstStyle>
          <a:p>
            <a:r>
              <a:rPr kumimoji="0" lang="th-TH" smtClean="0"/>
              <a:t>คลิกเพื่อแก้ไขลักษณะชื่อเรื่องต้นแบบ</a:t>
            </a:r>
            <a:endParaRPr kumimoji="0" lang="en-US"/>
          </a:p>
        </p:txBody>
      </p:sp>
      <p:sp>
        <p:nvSpPr>
          <p:cNvPr id="3" name="ตัวยึดข้อความแนวตั้ง 2"/>
          <p:cNvSpPr>
            <a:spLocks noGrp="1"/>
          </p:cNvSpPr>
          <p:nvPr>
            <p:ph type="body" orient="vert" idx="1"/>
          </p:nvPr>
        </p:nvSpPr>
        <p:spPr>
          <a:xfrm>
            <a:off x="457200" y="274641"/>
            <a:ext cx="6324600" cy="5592760"/>
          </a:xfrm>
        </p:spPr>
        <p:txBody>
          <a:bodyPr vert="eaVert"/>
          <a:lstStyle>
            <a:extLst/>
          </a:lstStyle>
          <a:p>
            <a:pPr lvl="0" eaLnBrk="1" latinLnBrk="0" hangingPunct="1"/>
            <a:r>
              <a:rPr lang="th-TH" smtClean="0"/>
              <a:t>คลิกเพื่อแก้ไขลักษณะของข้อความต้นแบบ</a:t>
            </a:r>
          </a:p>
          <a:p>
            <a:pPr lvl="1" eaLnBrk="1" latinLnBrk="0" hangingPunct="1"/>
            <a:r>
              <a:rPr lang="th-TH" smtClean="0"/>
              <a:t>ระดับที่สอง</a:t>
            </a:r>
          </a:p>
          <a:p>
            <a:pPr lvl="2" eaLnBrk="1" latinLnBrk="0" hangingPunct="1"/>
            <a:r>
              <a:rPr lang="th-TH" smtClean="0"/>
              <a:t>ระดับที่สาม</a:t>
            </a:r>
          </a:p>
          <a:p>
            <a:pPr lvl="3" eaLnBrk="1" latinLnBrk="0" hangingPunct="1"/>
            <a:r>
              <a:rPr lang="th-TH" smtClean="0"/>
              <a:t>ระดับที่สี่</a:t>
            </a:r>
          </a:p>
          <a:p>
            <a:pPr lvl="4" eaLnBrk="1" latinLnBrk="0" hangingPunct="1"/>
            <a:r>
              <a:rPr lang="th-TH" smtClean="0"/>
              <a:t>ระดับที่ห้า</a:t>
            </a:r>
            <a:endParaRPr kumimoji="0" lang="en-US"/>
          </a:p>
        </p:txBody>
      </p:sp>
      <p:sp>
        <p:nvSpPr>
          <p:cNvPr id="4" name="ตัวยึดวันที่ 3"/>
          <p:cNvSpPr>
            <a:spLocks noGrp="1"/>
          </p:cNvSpPr>
          <p:nvPr>
            <p:ph type="dt" sz="half" idx="10"/>
          </p:nvPr>
        </p:nvSpPr>
        <p:spPr/>
        <p:txBody>
          <a:bodyPr/>
          <a:lstStyle>
            <a:extLst/>
          </a:lstStyle>
          <a:p>
            <a:fld id="{93C0A024-9E7C-4EB1-A052-1D50D0B9833F}" type="datetimeFigureOut">
              <a:rPr lang="th-TH" smtClean="0"/>
              <a:pPr/>
              <a:t>18/11/59</a:t>
            </a:fld>
            <a:endParaRPr lang="th-TH"/>
          </a:p>
        </p:txBody>
      </p:sp>
      <p:sp>
        <p:nvSpPr>
          <p:cNvPr id="5" name="ตัวยึดท้ายกระดาษ 4"/>
          <p:cNvSpPr>
            <a:spLocks noGrp="1"/>
          </p:cNvSpPr>
          <p:nvPr>
            <p:ph type="ftr" sz="quarter" idx="11"/>
          </p:nvPr>
        </p:nvSpPr>
        <p:spPr/>
        <p:txBody>
          <a:bodyPr/>
          <a:lstStyle>
            <a:extLst/>
          </a:lstStyle>
          <a:p>
            <a:endParaRPr lang="th-TH"/>
          </a:p>
        </p:txBody>
      </p:sp>
      <p:sp>
        <p:nvSpPr>
          <p:cNvPr id="6" name="ตัวยึดหมายเลขภาพนิ่ง 5"/>
          <p:cNvSpPr>
            <a:spLocks noGrp="1"/>
          </p:cNvSpPr>
          <p:nvPr>
            <p:ph type="sldNum" sz="quarter" idx="12"/>
          </p:nvPr>
        </p:nvSpPr>
        <p:spPr/>
        <p:txBody>
          <a:bodyPr/>
          <a:lstStyle>
            <a:extLst/>
          </a:lstStyle>
          <a:p>
            <a:fld id="{FABAD4BB-540D-4B87-B80F-0890FCD69AA3}" type="slidenum">
              <a:rPr lang="th-TH" smtClean="0"/>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3" name="ตัวยึดเนื้อหา 2"/>
          <p:cNvSpPr>
            <a:spLocks noGrp="1"/>
          </p:cNvSpPr>
          <p:nvPr>
            <p:ph idx="1"/>
          </p:nvPr>
        </p:nvSpPr>
        <p:spPr/>
        <p:txBody>
          <a:bodyPr/>
          <a:lstStyle>
            <a:extLst/>
          </a:lstStyle>
          <a:p>
            <a:pPr lvl="0" eaLnBrk="1" latinLnBrk="0" hangingPunct="1"/>
            <a:r>
              <a:rPr lang="th-TH" smtClean="0"/>
              <a:t>คลิกเพื่อแก้ไขลักษณะของข้อความต้นแบบ</a:t>
            </a:r>
          </a:p>
          <a:p>
            <a:pPr lvl="1" eaLnBrk="1" latinLnBrk="0" hangingPunct="1"/>
            <a:r>
              <a:rPr lang="th-TH" smtClean="0"/>
              <a:t>ระดับที่สอง</a:t>
            </a:r>
          </a:p>
          <a:p>
            <a:pPr lvl="2" eaLnBrk="1" latinLnBrk="0" hangingPunct="1"/>
            <a:r>
              <a:rPr lang="th-TH" smtClean="0"/>
              <a:t>ระดับที่สาม</a:t>
            </a:r>
          </a:p>
          <a:p>
            <a:pPr lvl="3" eaLnBrk="1" latinLnBrk="0" hangingPunct="1"/>
            <a:r>
              <a:rPr lang="th-TH" smtClean="0"/>
              <a:t>ระดับที่สี่</a:t>
            </a:r>
          </a:p>
          <a:p>
            <a:pPr lvl="4" eaLnBrk="1" latinLnBrk="0" hangingPunct="1"/>
            <a:r>
              <a:rPr lang="th-TH" smtClean="0"/>
              <a:t>ระดับที่ห้า</a:t>
            </a:r>
            <a:endParaRPr kumimoji="0" lang="en-US"/>
          </a:p>
        </p:txBody>
      </p:sp>
      <p:sp>
        <p:nvSpPr>
          <p:cNvPr id="4" name="ตัวยึดวันที่ 3"/>
          <p:cNvSpPr>
            <a:spLocks noGrp="1"/>
          </p:cNvSpPr>
          <p:nvPr>
            <p:ph type="dt" sz="half" idx="10"/>
          </p:nvPr>
        </p:nvSpPr>
        <p:spPr/>
        <p:txBody>
          <a:bodyPr/>
          <a:lstStyle>
            <a:extLst/>
          </a:lstStyle>
          <a:p>
            <a:fld id="{93C0A024-9E7C-4EB1-A052-1D50D0B9833F}" type="datetimeFigureOut">
              <a:rPr lang="th-TH" smtClean="0"/>
              <a:pPr/>
              <a:t>18/11/59</a:t>
            </a:fld>
            <a:endParaRPr lang="th-TH"/>
          </a:p>
        </p:txBody>
      </p:sp>
      <p:sp>
        <p:nvSpPr>
          <p:cNvPr id="5" name="ตัวยึดท้ายกระดาษ 4"/>
          <p:cNvSpPr>
            <a:spLocks noGrp="1"/>
          </p:cNvSpPr>
          <p:nvPr>
            <p:ph type="ftr" sz="quarter" idx="11"/>
          </p:nvPr>
        </p:nvSpPr>
        <p:spPr/>
        <p:txBody>
          <a:bodyPr/>
          <a:lstStyle>
            <a:extLst/>
          </a:lstStyle>
          <a:p>
            <a:endParaRPr lang="th-TH"/>
          </a:p>
        </p:txBody>
      </p:sp>
      <p:sp>
        <p:nvSpPr>
          <p:cNvPr id="6" name="ตัวยึดหมายเลขภาพนิ่ง 5"/>
          <p:cNvSpPr>
            <a:spLocks noGrp="1"/>
          </p:cNvSpPr>
          <p:nvPr>
            <p:ph type="sldNum" sz="quarter" idx="12"/>
          </p:nvPr>
        </p:nvSpPr>
        <p:spPr/>
        <p:txBody>
          <a:bodyPr/>
          <a:lstStyle>
            <a:extLst/>
          </a:lstStyle>
          <a:p>
            <a:fld id="{FABAD4BB-540D-4B87-B80F-0890FCD69AA3}" type="slidenum">
              <a:rPr lang="th-TH" smtClean="0"/>
              <a:pPr/>
              <a:t>‹#›</a:t>
            </a:fld>
            <a:endParaRPr lang="th-TH"/>
          </a:p>
        </p:txBody>
      </p:sp>
      <p:sp>
        <p:nvSpPr>
          <p:cNvPr id="7" name="ชื่อเรื่อง 6"/>
          <p:cNvSpPr>
            <a:spLocks noGrp="1"/>
          </p:cNvSpPr>
          <p:nvPr>
            <p:ph type="title"/>
          </p:nvPr>
        </p:nvSpPr>
        <p:spPr/>
        <p:txBody>
          <a:bodyPr rtlCol="0"/>
          <a:lstStyle>
            <a:extLst/>
          </a:lstStyle>
          <a:p>
            <a:r>
              <a:rPr kumimoji="0" lang="th-TH" smtClean="0"/>
              <a:t>คลิกเพื่อแก้ไขลักษณะชื่อเรื่องต้นแบบ</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bg>
      <p:bgRef idx="1002">
        <a:schemeClr val="bg1"/>
      </p:bgRef>
    </p:bg>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h-TH" smtClean="0"/>
              <a:t>คลิกเพื่อแก้ไขลักษณะชื่อเรื่องต้นแบบ</a:t>
            </a:r>
            <a:endParaRPr kumimoji="0" lang="en-US"/>
          </a:p>
        </p:txBody>
      </p:sp>
      <p:sp>
        <p:nvSpPr>
          <p:cNvPr id="3" name="ตัวยึดข้อความ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h-TH" smtClean="0"/>
              <a:t>คลิกเพื่อแก้ไขลักษณะของข้อความต้นแบบ</a:t>
            </a:r>
          </a:p>
        </p:txBody>
      </p:sp>
      <p:sp>
        <p:nvSpPr>
          <p:cNvPr id="4" name="ตัวยึดวันที่ 3"/>
          <p:cNvSpPr>
            <a:spLocks noGrp="1"/>
          </p:cNvSpPr>
          <p:nvPr>
            <p:ph type="dt" sz="half" idx="10"/>
          </p:nvPr>
        </p:nvSpPr>
        <p:spPr/>
        <p:txBody>
          <a:bodyPr/>
          <a:lstStyle>
            <a:extLst/>
          </a:lstStyle>
          <a:p>
            <a:fld id="{93C0A024-9E7C-4EB1-A052-1D50D0B9833F}" type="datetimeFigureOut">
              <a:rPr lang="th-TH" smtClean="0"/>
              <a:pPr/>
              <a:t>18/11/59</a:t>
            </a:fld>
            <a:endParaRPr lang="th-TH"/>
          </a:p>
        </p:txBody>
      </p:sp>
      <p:sp>
        <p:nvSpPr>
          <p:cNvPr id="5" name="ตัวยึดท้ายกระดาษ 4"/>
          <p:cNvSpPr>
            <a:spLocks noGrp="1"/>
          </p:cNvSpPr>
          <p:nvPr>
            <p:ph type="ftr" sz="quarter" idx="11"/>
          </p:nvPr>
        </p:nvSpPr>
        <p:spPr/>
        <p:txBody>
          <a:bodyPr/>
          <a:lstStyle>
            <a:extLst/>
          </a:lstStyle>
          <a:p>
            <a:endParaRPr lang="th-TH"/>
          </a:p>
        </p:txBody>
      </p:sp>
      <p:sp>
        <p:nvSpPr>
          <p:cNvPr id="6" name="ตัวยึดหมายเลขภาพนิ่ง 5"/>
          <p:cNvSpPr>
            <a:spLocks noGrp="1"/>
          </p:cNvSpPr>
          <p:nvPr>
            <p:ph type="sldNum" sz="quarter" idx="12"/>
          </p:nvPr>
        </p:nvSpPr>
        <p:spPr/>
        <p:txBody>
          <a:bodyPr/>
          <a:lstStyle>
            <a:extLst/>
          </a:lstStyle>
          <a:p>
            <a:fld id="{FABAD4BB-540D-4B87-B80F-0890FCD69AA3}" type="slidenum">
              <a:rPr lang="th-TH" smtClean="0"/>
              <a:pPr/>
              <a:t>‹#›</a:t>
            </a:fld>
            <a:endParaRPr lang="th-TH"/>
          </a:p>
        </p:txBody>
      </p:sp>
      <p:sp>
        <p:nvSpPr>
          <p:cNvPr id="7" name="เครื่องหมายบั้ง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เครื่องหมายบั้ง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bg>
      <p:bgRef idx="1002">
        <a:schemeClr val="bg1"/>
      </p:bgRef>
    </p:bg>
    <p:spTree>
      <p:nvGrpSpPr>
        <p:cNvPr id="1" name=""/>
        <p:cNvGrpSpPr/>
        <p:nvPr/>
      </p:nvGrpSpPr>
      <p:grpSpPr>
        <a:xfrm>
          <a:off x="0" y="0"/>
          <a:ext cx="0" cy="0"/>
          <a:chOff x="0" y="0"/>
          <a:chExt cx="0" cy="0"/>
        </a:xfrm>
      </p:grpSpPr>
      <p:sp>
        <p:nvSpPr>
          <p:cNvPr id="3" name="ตัวยึดเนื้อหา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h-TH" smtClean="0"/>
              <a:t>คลิกเพื่อแก้ไขลักษณะของข้อความต้นแบบ</a:t>
            </a:r>
          </a:p>
          <a:p>
            <a:pPr lvl="1" eaLnBrk="1" latinLnBrk="0" hangingPunct="1"/>
            <a:r>
              <a:rPr lang="th-TH" smtClean="0"/>
              <a:t>ระดับที่สอง</a:t>
            </a:r>
          </a:p>
          <a:p>
            <a:pPr lvl="2" eaLnBrk="1" latinLnBrk="0" hangingPunct="1"/>
            <a:r>
              <a:rPr lang="th-TH" smtClean="0"/>
              <a:t>ระดับที่สาม</a:t>
            </a:r>
          </a:p>
          <a:p>
            <a:pPr lvl="3" eaLnBrk="1" latinLnBrk="0" hangingPunct="1"/>
            <a:r>
              <a:rPr lang="th-TH" smtClean="0"/>
              <a:t>ระดับที่สี่</a:t>
            </a:r>
          </a:p>
          <a:p>
            <a:pPr lvl="4" eaLnBrk="1" latinLnBrk="0" hangingPunct="1"/>
            <a:r>
              <a:rPr lang="th-TH" smtClean="0"/>
              <a:t>ระดับที่ห้า</a:t>
            </a:r>
            <a:endParaRPr kumimoji="0" lang="en-US"/>
          </a:p>
        </p:txBody>
      </p:sp>
      <p:sp>
        <p:nvSpPr>
          <p:cNvPr id="4" name="ตัวยึดเนื้อหา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h-TH" smtClean="0"/>
              <a:t>คลิกเพื่อแก้ไขลักษณะของข้อความต้นแบบ</a:t>
            </a:r>
          </a:p>
          <a:p>
            <a:pPr lvl="1" eaLnBrk="1" latinLnBrk="0" hangingPunct="1"/>
            <a:r>
              <a:rPr lang="th-TH" smtClean="0"/>
              <a:t>ระดับที่สอง</a:t>
            </a:r>
          </a:p>
          <a:p>
            <a:pPr lvl="2" eaLnBrk="1" latinLnBrk="0" hangingPunct="1"/>
            <a:r>
              <a:rPr lang="th-TH" smtClean="0"/>
              <a:t>ระดับที่สาม</a:t>
            </a:r>
          </a:p>
          <a:p>
            <a:pPr lvl="3" eaLnBrk="1" latinLnBrk="0" hangingPunct="1"/>
            <a:r>
              <a:rPr lang="th-TH" smtClean="0"/>
              <a:t>ระดับที่สี่</a:t>
            </a:r>
          </a:p>
          <a:p>
            <a:pPr lvl="4" eaLnBrk="1" latinLnBrk="0" hangingPunct="1"/>
            <a:r>
              <a:rPr lang="th-TH" smtClean="0"/>
              <a:t>ระดับที่ห้า</a:t>
            </a:r>
            <a:endParaRPr kumimoji="0" lang="en-US"/>
          </a:p>
        </p:txBody>
      </p:sp>
      <p:sp>
        <p:nvSpPr>
          <p:cNvPr id="5" name="ตัวยึดวันที่ 4"/>
          <p:cNvSpPr>
            <a:spLocks noGrp="1"/>
          </p:cNvSpPr>
          <p:nvPr>
            <p:ph type="dt" sz="half" idx="10"/>
          </p:nvPr>
        </p:nvSpPr>
        <p:spPr/>
        <p:txBody>
          <a:bodyPr/>
          <a:lstStyle>
            <a:extLst/>
          </a:lstStyle>
          <a:p>
            <a:fld id="{93C0A024-9E7C-4EB1-A052-1D50D0B9833F}" type="datetimeFigureOut">
              <a:rPr lang="th-TH" smtClean="0"/>
              <a:pPr/>
              <a:t>18/11/59</a:t>
            </a:fld>
            <a:endParaRPr lang="th-TH"/>
          </a:p>
        </p:txBody>
      </p:sp>
      <p:sp>
        <p:nvSpPr>
          <p:cNvPr id="6" name="ตัวยึดท้ายกระดาษ 5"/>
          <p:cNvSpPr>
            <a:spLocks noGrp="1"/>
          </p:cNvSpPr>
          <p:nvPr>
            <p:ph type="ftr" sz="quarter" idx="11"/>
          </p:nvPr>
        </p:nvSpPr>
        <p:spPr/>
        <p:txBody>
          <a:bodyPr/>
          <a:lstStyle>
            <a:extLst/>
          </a:lstStyle>
          <a:p>
            <a:endParaRPr lang="th-TH"/>
          </a:p>
        </p:txBody>
      </p:sp>
      <p:sp>
        <p:nvSpPr>
          <p:cNvPr id="7" name="ตัวยึดหมายเลขภาพนิ่ง 6"/>
          <p:cNvSpPr>
            <a:spLocks noGrp="1"/>
          </p:cNvSpPr>
          <p:nvPr>
            <p:ph type="sldNum" sz="quarter" idx="12"/>
          </p:nvPr>
        </p:nvSpPr>
        <p:spPr/>
        <p:txBody>
          <a:bodyPr/>
          <a:lstStyle>
            <a:extLst/>
          </a:lstStyle>
          <a:p>
            <a:fld id="{FABAD4BB-540D-4B87-B80F-0890FCD69AA3}" type="slidenum">
              <a:rPr lang="th-TH" smtClean="0"/>
              <a:pPr/>
              <a:t>‹#›</a:t>
            </a:fld>
            <a:endParaRPr lang="th-TH"/>
          </a:p>
        </p:txBody>
      </p:sp>
      <p:sp>
        <p:nvSpPr>
          <p:cNvPr id="8" name="ชื่อเรื่อง 7"/>
          <p:cNvSpPr>
            <a:spLocks noGrp="1"/>
          </p:cNvSpPr>
          <p:nvPr>
            <p:ph type="title"/>
          </p:nvPr>
        </p:nvSpPr>
        <p:spPr/>
        <p:txBody>
          <a:bodyPr rtlCol="0"/>
          <a:lstStyle>
            <a:extLst/>
          </a:lstStyle>
          <a:p>
            <a:r>
              <a:rPr kumimoji="0" lang="th-TH" smtClean="0"/>
              <a:t>คลิกเพื่อแก้ไขลักษณะชื่อเรื่องต้นแบบ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การเปรียบเทียบ">
    <p:bg>
      <p:bgRef idx="1003">
        <a:schemeClr val="bg1"/>
      </p:bgRef>
    </p:bg>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3050"/>
            <a:ext cx="8229600" cy="1143000"/>
          </a:xfrm>
        </p:spPr>
        <p:txBody>
          <a:bodyPr anchor="ctr"/>
          <a:lstStyle>
            <a:lvl1pPr>
              <a:defRPr/>
            </a:lvl1pPr>
            <a:extLst/>
          </a:lstStyle>
          <a:p>
            <a:r>
              <a:rPr kumimoji="0" lang="th-TH" smtClean="0"/>
              <a:t>คลิกเพื่อแก้ไขลักษณะชื่อเรื่องต้นแบบ</a:t>
            </a:r>
            <a:endParaRPr kumimoji="0" lang="en-US"/>
          </a:p>
        </p:txBody>
      </p:sp>
      <p:sp>
        <p:nvSpPr>
          <p:cNvPr id="3" name="ตัวยึดข้อความ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h-TH" smtClean="0"/>
              <a:t>คลิกเพื่อแก้ไขลักษณะของข้อความต้นแบบ</a:t>
            </a:r>
          </a:p>
        </p:txBody>
      </p:sp>
      <p:sp>
        <p:nvSpPr>
          <p:cNvPr id="4" name="ตัวยึดข้อความ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h-TH" smtClean="0"/>
              <a:t>คลิกเพื่อแก้ไขลักษณะของข้อความต้นแบบ</a:t>
            </a:r>
          </a:p>
        </p:txBody>
      </p:sp>
      <p:sp>
        <p:nvSpPr>
          <p:cNvPr id="5" name="ตัวยึดเนื้อหา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h-TH" smtClean="0"/>
              <a:t>คลิกเพื่อแก้ไขลักษณะของข้อความต้นแบบ</a:t>
            </a:r>
          </a:p>
          <a:p>
            <a:pPr lvl="1" eaLnBrk="1" latinLnBrk="0" hangingPunct="1"/>
            <a:r>
              <a:rPr lang="th-TH" smtClean="0"/>
              <a:t>ระดับที่สอง</a:t>
            </a:r>
          </a:p>
          <a:p>
            <a:pPr lvl="2" eaLnBrk="1" latinLnBrk="0" hangingPunct="1"/>
            <a:r>
              <a:rPr lang="th-TH" smtClean="0"/>
              <a:t>ระดับที่สาม</a:t>
            </a:r>
          </a:p>
          <a:p>
            <a:pPr lvl="3" eaLnBrk="1" latinLnBrk="0" hangingPunct="1"/>
            <a:r>
              <a:rPr lang="th-TH" smtClean="0"/>
              <a:t>ระดับที่สี่</a:t>
            </a:r>
          </a:p>
          <a:p>
            <a:pPr lvl="4" eaLnBrk="1" latinLnBrk="0" hangingPunct="1"/>
            <a:r>
              <a:rPr lang="th-TH" smtClean="0"/>
              <a:t>ระดับที่ห้า</a:t>
            </a:r>
            <a:endParaRPr kumimoji="0" lang="en-US"/>
          </a:p>
        </p:txBody>
      </p:sp>
      <p:sp>
        <p:nvSpPr>
          <p:cNvPr id="6" name="ตัวยึดเนื้อหา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h-TH" smtClean="0"/>
              <a:t>คลิกเพื่อแก้ไขลักษณะของข้อความต้นแบบ</a:t>
            </a:r>
          </a:p>
          <a:p>
            <a:pPr lvl="1" eaLnBrk="1" latinLnBrk="0" hangingPunct="1"/>
            <a:r>
              <a:rPr lang="th-TH" smtClean="0"/>
              <a:t>ระดับที่สอง</a:t>
            </a:r>
          </a:p>
          <a:p>
            <a:pPr lvl="2" eaLnBrk="1" latinLnBrk="0" hangingPunct="1"/>
            <a:r>
              <a:rPr lang="th-TH" smtClean="0"/>
              <a:t>ระดับที่สาม</a:t>
            </a:r>
          </a:p>
          <a:p>
            <a:pPr lvl="3" eaLnBrk="1" latinLnBrk="0" hangingPunct="1"/>
            <a:r>
              <a:rPr lang="th-TH" smtClean="0"/>
              <a:t>ระดับที่สี่</a:t>
            </a:r>
          </a:p>
          <a:p>
            <a:pPr lvl="4" eaLnBrk="1" latinLnBrk="0" hangingPunct="1"/>
            <a:r>
              <a:rPr lang="th-TH" smtClean="0"/>
              <a:t>ระดับที่ห้า</a:t>
            </a:r>
            <a:endParaRPr kumimoji="0" lang="en-US"/>
          </a:p>
        </p:txBody>
      </p:sp>
      <p:sp>
        <p:nvSpPr>
          <p:cNvPr id="7" name="ตัวยึดวันที่ 6"/>
          <p:cNvSpPr>
            <a:spLocks noGrp="1"/>
          </p:cNvSpPr>
          <p:nvPr>
            <p:ph type="dt" sz="half" idx="10"/>
          </p:nvPr>
        </p:nvSpPr>
        <p:spPr/>
        <p:txBody>
          <a:bodyPr/>
          <a:lstStyle>
            <a:extLst/>
          </a:lstStyle>
          <a:p>
            <a:fld id="{93C0A024-9E7C-4EB1-A052-1D50D0B9833F}" type="datetimeFigureOut">
              <a:rPr lang="th-TH" smtClean="0"/>
              <a:pPr/>
              <a:t>18/11/59</a:t>
            </a:fld>
            <a:endParaRPr lang="th-TH"/>
          </a:p>
        </p:txBody>
      </p:sp>
      <p:sp>
        <p:nvSpPr>
          <p:cNvPr id="8" name="ตัวยึดท้ายกระดาษ 7"/>
          <p:cNvSpPr>
            <a:spLocks noGrp="1"/>
          </p:cNvSpPr>
          <p:nvPr>
            <p:ph type="ftr" sz="quarter" idx="11"/>
          </p:nvPr>
        </p:nvSpPr>
        <p:spPr/>
        <p:txBody>
          <a:bodyPr/>
          <a:lstStyle>
            <a:extLst/>
          </a:lstStyle>
          <a:p>
            <a:endParaRPr lang="th-TH"/>
          </a:p>
        </p:txBody>
      </p:sp>
      <p:sp>
        <p:nvSpPr>
          <p:cNvPr id="9" name="ตัวยึดหมายเลขภาพนิ่ง 8"/>
          <p:cNvSpPr>
            <a:spLocks noGrp="1"/>
          </p:cNvSpPr>
          <p:nvPr>
            <p:ph type="sldNum" sz="quarter" idx="12"/>
          </p:nvPr>
        </p:nvSpPr>
        <p:spPr/>
        <p:txBody>
          <a:bodyPr/>
          <a:lstStyle>
            <a:extLst/>
          </a:lstStyle>
          <a:p>
            <a:fld id="{FABAD4BB-540D-4B87-B80F-0890FCD69AA3}" type="slidenum">
              <a:rPr lang="th-TH" smtClean="0"/>
              <a:pPr/>
              <a:t>‹#›</a:t>
            </a:fld>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bg>
      <p:bgRef idx="1002">
        <a:schemeClr val="bg1"/>
      </p:bgRef>
    </p:bg>
    <p:spTree>
      <p:nvGrpSpPr>
        <p:cNvPr id="1" name=""/>
        <p:cNvGrpSpPr/>
        <p:nvPr/>
      </p:nvGrpSpPr>
      <p:grpSpPr>
        <a:xfrm>
          <a:off x="0" y="0"/>
          <a:ext cx="0" cy="0"/>
          <a:chOff x="0" y="0"/>
          <a:chExt cx="0" cy="0"/>
        </a:xfrm>
      </p:grpSpPr>
      <p:sp>
        <p:nvSpPr>
          <p:cNvPr id="3" name="ตัวยึดวันที่ 2"/>
          <p:cNvSpPr>
            <a:spLocks noGrp="1"/>
          </p:cNvSpPr>
          <p:nvPr>
            <p:ph type="dt" sz="half" idx="10"/>
          </p:nvPr>
        </p:nvSpPr>
        <p:spPr/>
        <p:txBody>
          <a:bodyPr/>
          <a:lstStyle>
            <a:extLst/>
          </a:lstStyle>
          <a:p>
            <a:fld id="{93C0A024-9E7C-4EB1-A052-1D50D0B9833F}" type="datetimeFigureOut">
              <a:rPr lang="th-TH" smtClean="0"/>
              <a:pPr/>
              <a:t>18/11/59</a:t>
            </a:fld>
            <a:endParaRPr lang="th-TH"/>
          </a:p>
        </p:txBody>
      </p:sp>
      <p:sp>
        <p:nvSpPr>
          <p:cNvPr id="4" name="ตัวยึดท้ายกระดาษ 3"/>
          <p:cNvSpPr>
            <a:spLocks noGrp="1"/>
          </p:cNvSpPr>
          <p:nvPr>
            <p:ph type="ftr" sz="quarter" idx="11"/>
          </p:nvPr>
        </p:nvSpPr>
        <p:spPr/>
        <p:txBody>
          <a:bodyPr/>
          <a:lstStyle>
            <a:extLst/>
          </a:lstStyle>
          <a:p>
            <a:endParaRPr lang="th-TH"/>
          </a:p>
        </p:txBody>
      </p:sp>
      <p:sp>
        <p:nvSpPr>
          <p:cNvPr id="5" name="ตัวยึดหมายเลขภาพนิ่ง 4"/>
          <p:cNvSpPr>
            <a:spLocks noGrp="1"/>
          </p:cNvSpPr>
          <p:nvPr>
            <p:ph type="sldNum" sz="quarter" idx="12"/>
          </p:nvPr>
        </p:nvSpPr>
        <p:spPr/>
        <p:txBody>
          <a:bodyPr/>
          <a:lstStyle>
            <a:extLst/>
          </a:lstStyle>
          <a:p>
            <a:fld id="{FABAD4BB-540D-4B87-B80F-0890FCD69AA3}" type="slidenum">
              <a:rPr lang="th-TH" smtClean="0"/>
              <a:pPr/>
              <a:t>‹#›</a:t>
            </a:fld>
            <a:endParaRPr lang="th-TH"/>
          </a:p>
        </p:txBody>
      </p:sp>
      <p:sp>
        <p:nvSpPr>
          <p:cNvPr id="6" name="ชื่อเรื่อง 5"/>
          <p:cNvSpPr>
            <a:spLocks noGrp="1"/>
          </p:cNvSpPr>
          <p:nvPr>
            <p:ph type="title"/>
          </p:nvPr>
        </p:nvSpPr>
        <p:spPr/>
        <p:txBody>
          <a:bodyPr rtlCol="0"/>
          <a:lstStyle>
            <a:extLst/>
          </a:lstStyle>
          <a:p>
            <a:r>
              <a:rPr kumimoji="0" lang="th-TH" smtClean="0"/>
              <a:t>คลิกเพื่อแก้ไขลักษณะชื่อเรื่องต้นแบบ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ยึดวันที่ 1"/>
          <p:cNvSpPr>
            <a:spLocks noGrp="1"/>
          </p:cNvSpPr>
          <p:nvPr>
            <p:ph type="dt" sz="half" idx="10"/>
          </p:nvPr>
        </p:nvSpPr>
        <p:spPr/>
        <p:txBody>
          <a:bodyPr/>
          <a:lstStyle>
            <a:extLst/>
          </a:lstStyle>
          <a:p>
            <a:fld id="{93C0A024-9E7C-4EB1-A052-1D50D0B9833F}" type="datetimeFigureOut">
              <a:rPr lang="th-TH" smtClean="0"/>
              <a:pPr/>
              <a:t>18/11/59</a:t>
            </a:fld>
            <a:endParaRPr lang="th-TH"/>
          </a:p>
        </p:txBody>
      </p:sp>
      <p:sp>
        <p:nvSpPr>
          <p:cNvPr id="3" name="ตัวยึดท้ายกระดาษ 2"/>
          <p:cNvSpPr>
            <a:spLocks noGrp="1"/>
          </p:cNvSpPr>
          <p:nvPr>
            <p:ph type="ftr" sz="quarter" idx="11"/>
          </p:nvPr>
        </p:nvSpPr>
        <p:spPr/>
        <p:txBody>
          <a:bodyPr/>
          <a:lstStyle>
            <a:extLst/>
          </a:lstStyle>
          <a:p>
            <a:endParaRPr lang="th-TH"/>
          </a:p>
        </p:txBody>
      </p:sp>
      <p:sp>
        <p:nvSpPr>
          <p:cNvPr id="4" name="ตัวยึดหมายเลขภาพนิ่ง 3"/>
          <p:cNvSpPr>
            <a:spLocks noGrp="1"/>
          </p:cNvSpPr>
          <p:nvPr>
            <p:ph type="sldNum" sz="quarter" idx="12"/>
          </p:nvPr>
        </p:nvSpPr>
        <p:spPr/>
        <p:txBody>
          <a:bodyPr/>
          <a:lstStyle>
            <a:extLst/>
          </a:lstStyle>
          <a:p>
            <a:fld id="{FABAD4BB-540D-4B87-B80F-0890FCD69AA3}" type="slidenum">
              <a:rPr lang="th-TH" smtClean="0"/>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เนื้อหาพร้อมคำอธิบายภาพ">
    <p:bg>
      <p:bgRef idx="1003">
        <a:schemeClr val="bg1"/>
      </p:bgRef>
    </p:bg>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h-TH" smtClean="0"/>
              <a:t>คลิกเพื่อแก้ไขลักษณะชื่อเรื่องต้นแบบ</a:t>
            </a:r>
            <a:endParaRPr kumimoji="0" lang="en-US"/>
          </a:p>
        </p:txBody>
      </p:sp>
      <p:sp>
        <p:nvSpPr>
          <p:cNvPr id="3" name="ตัวยึดข้อความ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h-TH" smtClean="0"/>
              <a:t>คลิกเพื่อแก้ไขลักษณะของข้อความต้นแบบ</a:t>
            </a:r>
          </a:p>
        </p:txBody>
      </p:sp>
      <p:sp>
        <p:nvSpPr>
          <p:cNvPr id="4" name="ตัวยึดเนื้อหา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h-TH" smtClean="0"/>
              <a:t>คลิกเพื่อแก้ไขลักษณะของข้อความต้นแบบ</a:t>
            </a:r>
          </a:p>
          <a:p>
            <a:pPr lvl="1" eaLnBrk="1" latinLnBrk="0" hangingPunct="1"/>
            <a:r>
              <a:rPr lang="th-TH" smtClean="0"/>
              <a:t>ระดับที่สอง</a:t>
            </a:r>
          </a:p>
          <a:p>
            <a:pPr lvl="2" eaLnBrk="1" latinLnBrk="0" hangingPunct="1"/>
            <a:r>
              <a:rPr lang="th-TH" smtClean="0"/>
              <a:t>ระดับที่สาม</a:t>
            </a:r>
          </a:p>
          <a:p>
            <a:pPr lvl="3" eaLnBrk="1" latinLnBrk="0" hangingPunct="1"/>
            <a:r>
              <a:rPr lang="th-TH" smtClean="0"/>
              <a:t>ระดับที่สี่</a:t>
            </a:r>
          </a:p>
          <a:p>
            <a:pPr lvl="4" eaLnBrk="1" latinLnBrk="0" hangingPunct="1"/>
            <a:r>
              <a:rPr lang="th-TH" smtClean="0"/>
              <a:t>ระดับที่ห้า</a:t>
            </a:r>
            <a:endParaRPr kumimoji="0" lang="en-US"/>
          </a:p>
        </p:txBody>
      </p:sp>
      <p:sp>
        <p:nvSpPr>
          <p:cNvPr id="5" name="ตัวยึดวันที่ 4"/>
          <p:cNvSpPr>
            <a:spLocks noGrp="1"/>
          </p:cNvSpPr>
          <p:nvPr>
            <p:ph type="dt" sz="half" idx="10"/>
          </p:nvPr>
        </p:nvSpPr>
        <p:spPr>
          <a:xfrm>
            <a:off x="6727032" y="6407944"/>
            <a:ext cx="1920240" cy="365760"/>
          </a:xfrm>
        </p:spPr>
        <p:txBody>
          <a:bodyPr/>
          <a:lstStyle>
            <a:extLst/>
          </a:lstStyle>
          <a:p>
            <a:fld id="{93C0A024-9E7C-4EB1-A052-1D50D0B9833F}" type="datetimeFigureOut">
              <a:rPr lang="th-TH" smtClean="0"/>
              <a:pPr/>
              <a:t>18/11/59</a:t>
            </a:fld>
            <a:endParaRPr lang="th-TH"/>
          </a:p>
        </p:txBody>
      </p:sp>
      <p:sp>
        <p:nvSpPr>
          <p:cNvPr id="6" name="ตัวยึดท้ายกระดาษ 5"/>
          <p:cNvSpPr>
            <a:spLocks noGrp="1"/>
          </p:cNvSpPr>
          <p:nvPr>
            <p:ph type="ftr" sz="quarter" idx="11"/>
          </p:nvPr>
        </p:nvSpPr>
        <p:spPr/>
        <p:txBody>
          <a:bodyPr/>
          <a:lstStyle>
            <a:extLst/>
          </a:lstStyle>
          <a:p>
            <a:endParaRPr lang="th-TH"/>
          </a:p>
        </p:txBody>
      </p:sp>
      <p:sp>
        <p:nvSpPr>
          <p:cNvPr id="7" name="ตัวยึดหมายเลขภาพนิ่ง 6"/>
          <p:cNvSpPr>
            <a:spLocks noGrp="1"/>
          </p:cNvSpPr>
          <p:nvPr>
            <p:ph type="sldNum" sz="quarter" idx="12"/>
          </p:nvPr>
        </p:nvSpPr>
        <p:spPr/>
        <p:txBody>
          <a:bodyPr/>
          <a:lstStyle>
            <a:extLst/>
          </a:lstStyle>
          <a:p>
            <a:fld id="{FABAD4BB-540D-4B87-B80F-0890FCD69AA3}" type="slidenum">
              <a:rPr lang="th-TH" smtClean="0"/>
              <a:pPr/>
              <a:t>‹#›</a:t>
            </a:fld>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รูปภาพพร้อมคำอธิบายภาพ">
    <p:bg>
      <p:bgRef idx="1002">
        <a:schemeClr val="bg1"/>
      </p:bgRef>
    </p:bg>
    <p:spTree>
      <p:nvGrpSpPr>
        <p:cNvPr id="1" name=""/>
        <p:cNvGrpSpPr/>
        <p:nvPr/>
      </p:nvGrpSpPr>
      <p:grpSpPr>
        <a:xfrm>
          <a:off x="0" y="0"/>
          <a:ext cx="0" cy="0"/>
          <a:chOff x="0" y="0"/>
          <a:chExt cx="0" cy="0"/>
        </a:xfrm>
      </p:grpSpPr>
      <p:sp>
        <p:nvSpPr>
          <p:cNvPr id="4" name="ตัวยึดข้อความ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h-TH" smtClean="0"/>
              <a:t>คลิกเพื่อแก้ไขลักษณะของข้อความต้นแบบ</a:t>
            </a:r>
          </a:p>
        </p:txBody>
      </p:sp>
      <p:sp>
        <p:nvSpPr>
          <p:cNvPr id="3" name="ตัวยึดรูปภาพ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h-TH" smtClean="0"/>
              <a:t>คลิกไอคอนเพื่อเพิ่มรูปภาพ</a:t>
            </a:r>
            <a:endParaRPr kumimoji="0" lang="en-US" dirty="0"/>
          </a:p>
        </p:txBody>
      </p:sp>
      <p:sp>
        <p:nvSpPr>
          <p:cNvPr id="5" name="ตัวยึดวันที่ 4"/>
          <p:cNvSpPr>
            <a:spLocks noGrp="1"/>
          </p:cNvSpPr>
          <p:nvPr>
            <p:ph type="dt" sz="half" idx="10"/>
          </p:nvPr>
        </p:nvSpPr>
        <p:spPr/>
        <p:txBody>
          <a:bodyPr/>
          <a:lstStyle>
            <a:lvl1pPr>
              <a:defRPr>
                <a:solidFill>
                  <a:schemeClr val="tx1"/>
                </a:solidFill>
              </a:defRPr>
            </a:lvl1pPr>
            <a:extLst/>
          </a:lstStyle>
          <a:p>
            <a:fld id="{93C0A024-9E7C-4EB1-A052-1D50D0B9833F}" type="datetimeFigureOut">
              <a:rPr lang="th-TH" smtClean="0"/>
              <a:pPr/>
              <a:t>18/11/59</a:t>
            </a:fld>
            <a:endParaRPr lang="th-TH"/>
          </a:p>
        </p:txBody>
      </p:sp>
      <p:sp>
        <p:nvSpPr>
          <p:cNvPr id="6" name="ตัวยึดท้ายกระดาษ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h-TH"/>
          </a:p>
        </p:txBody>
      </p:sp>
      <p:sp>
        <p:nvSpPr>
          <p:cNvPr id="7" name="ตัวยึดหมายเลขภาพนิ่ง 6"/>
          <p:cNvSpPr>
            <a:spLocks noGrp="1"/>
          </p:cNvSpPr>
          <p:nvPr>
            <p:ph type="sldNum" sz="quarter" idx="12"/>
          </p:nvPr>
        </p:nvSpPr>
        <p:spPr/>
        <p:txBody>
          <a:bodyPr/>
          <a:lstStyle>
            <a:lvl1pPr>
              <a:defRPr>
                <a:solidFill>
                  <a:schemeClr val="tx1"/>
                </a:solidFill>
              </a:defRPr>
            </a:lvl1pPr>
            <a:extLst/>
          </a:lstStyle>
          <a:p>
            <a:fld id="{FABAD4BB-540D-4B87-B80F-0890FCD69AA3}" type="slidenum">
              <a:rPr lang="th-TH" smtClean="0"/>
              <a:pPr/>
              <a:t>‹#›</a:t>
            </a:fld>
            <a:endParaRPr lang="th-TH"/>
          </a:p>
        </p:txBody>
      </p:sp>
      <p:sp>
        <p:nvSpPr>
          <p:cNvPr id="2" name="ชื่อเรื่อง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h-TH" smtClean="0"/>
              <a:t>คลิกเพื่อแก้ไขลักษณะชื่อเรื่องต้นแบบ</a:t>
            </a:r>
            <a:endParaRPr kumimoji="0" lang="en-US"/>
          </a:p>
        </p:txBody>
      </p:sp>
      <p:sp>
        <p:nvSpPr>
          <p:cNvPr id="8" name="รูปแบบอิสระ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รูปแบบอิสระ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สามเหลี่ยมมุมฉาก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ตัวเชื่อมต่อตรง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เครื่องหมายบั้ง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เครื่องหมายบั้ง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รูปแบบอิสระ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รูปแบบอิสระ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สามเหลี่ยมมุมฉาก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ตัวเชื่อมต่อตรง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ตัวยึดชื่อเรื่อง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h-TH" smtClean="0"/>
              <a:t>คลิกเพื่อแก้ไขลักษณะชื่อเรื่องต้นแบบ</a:t>
            </a:r>
            <a:endParaRPr kumimoji="0" lang="en-US"/>
          </a:p>
        </p:txBody>
      </p:sp>
      <p:sp>
        <p:nvSpPr>
          <p:cNvPr id="30" name="ตัวยึดข้อความ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h-TH" smtClean="0"/>
              <a:t>คลิกเพื่อแก้ไขลักษณะของข้อความต้นแบบ</a:t>
            </a:r>
          </a:p>
          <a:p>
            <a:pPr lvl="1" eaLnBrk="1" latinLnBrk="0" hangingPunct="1"/>
            <a:r>
              <a:rPr kumimoji="0" lang="th-TH" smtClean="0"/>
              <a:t>ระดับที่สอง</a:t>
            </a:r>
          </a:p>
          <a:p>
            <a:pPr lvl="2" eaLnBrk="1" latinLnBrk="0" hangingPunct="1"/>
            <a:r>
              <a:rPr kumimoji="0" lang="th-TH" smtClean="0"/>
              <a:t>ระดับที่สาม</a:t>
            </a:r>
          </a:p>
          <a:p>
            <a:pPr lvl="3" eaLnBrk="1" latinLnBrk="0" hangingPunct="1"/>
            <a:r>
              <a:rPr kumimoji="0" lang="th-TH" smtClean="0"/>
              <a:t>ระดับที่สี่</a:t>
            </a:r>
          </a:p>
          <a:p>
            <a:pPr lvl="4" eaLnBrk="1" latinLnBrk="0" hangingPunct="1"/>
            <a:r>
              <a:rPr kumimoji="0" lang="th-TH" smtClean="0"/>
              <a:t>ระดับที่ห้า</a:t>
            </a:r>
            <a:endParaRPr kumimoji="0" lang="en-US"/>
          </a:p>
        </p:txBody>
      </p:sp>
      <p:sp>
        <p:nvSpPr>
          <p:cNvPr id="10" name="ตัวยึดวันที่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3C0A024-9E7C-4EB1-A052-1D50D0B9833F}" type="datetimeFigureOut">
              <a:rPr lang="th-TH" smtClean="0"/>
              <a:pPr/>
              <a:t>18/11/59</a:t>
            </a:fld>
            <a:endParaRPr lang="th-TH"/>
          </a:p>
        </p:txBody>
      </p:sp>
      <p:sp>
        <p:nvSpPr>
          <p:cNvPr id="22" name="ตัวยึดท้ายกระดาษ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h-TH"/>
          </a:p>
        </p:txBody>
      </p:sp>
      <p:sp>
        <p:nvSpPr>
          <p:cNvPr id="18" name="ตัวยึดหมายเลขภาพนิ่ง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ABAD4BB-540D-4B87-B80F-0890FCD69AA3}" type="slidenum">
              <a:rPr lang="th-TH" smtClean="0"/>
              <a:pPr/>
              <a:t>‹#›</a:t>
            </a:fld>
            <a:endParaRPr lang="th-TH"/>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kvjirapa@kmitl.ac.th"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kvjirapa@kmitl.ac.th"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908720"/>
            <a:ext cx="7772400" cy="4608512"/>
          </a:xfrm>
        </p:spPr>
        <p:txBody>
          <a:bodyPr>
            <a:normAutofit fontScale="90000"/>
          </a:bodyPr>
          <a:lstStyle/>
          <a:p>
            <a:pPr algn="ctr"/>
            <a:r>
              <a:rPr lang="th-TH" dirty="0" smtClean="0"/>
              <a:t/>
            </a:r>
            <a:br>
              <a:rPr lang="th-TH" dirty="0" smtClean="0"/>
            </a:br>
            <a:r>
              <a:rPr lang="th-TH" dirty="0"/>
              <a:t/>
            </a:r>
            <a:br>
              <a:rPr lang="th-TH" dirty="0"/>
            </a:br>
            <a:r>
              <a:rPr lang="th-TH" dirty="0" smtClean="0"/>
              <a:t/>
            </a:r>
            <a:br>
              <a:rPr lang="th-TH" dirty="0" smtClean="0"/>
            </a:br>
            <a:r>
              <a:rPr lang="th-TH" dirty="0"/>
              <a:t/>
            </a:r>
            <a:br>
              <a:rPr lang="th-TH" dirty="0"/>
            </a:br>
            <a:r>
              <a:rPr lang="th-TH" dirty="0" smtClean="0"/>
              <a:t/>
            </a:r>
            <a:br>
              <a:rPr lang="th-TH" dirty="0" smtClean="0"/>
            </a:br>
            <a:r>
              <a:rPr lang="th-TH" dirty="0" smtClean="0"/>
              <a:t/>
            </a:r>
            <a:br>
              <a:rPr lang="th-TH" dirty="0" smtClean="0"/>
            </a:br>
            <a:r>
              <a:rPr lang="th-TH" dirty="0"/>
              <a:t/>
            </a:r>
            <a:br>
              <a:rPr lang="th-TH" dirty="0"/>
            </a:br>
            <a:r>
              <a:rPr lang="th-TH" dirty="0" smtClean="0"/>
              <a:t/>
            </a:r>
            <a:br>
              <a:rPr lang="th-TH" dirty="0" smtClean="0"/>
            </a:br>
            <a:r>
              <a:rPr lang="th-TH" sz="4900" dirty="0" smtClean="0">
                <a:solidFill>
                  <a:schemeClr val="tx1"/>
                </a:solidFill>
              </a:rPr>
              <a:t>เทคนิคการเขียนบทความวิชาการเป็นภาษาอังกฤษ</a:t>
            </a:r>
            <a:br>
              <a:rPr lang="th-TH" sz="4900" dirty="0" smtClean="0">
                <a:solidFill>
                  <a:schemeClr val="tx1"/>
                </a:solidFill>
              </a:rPr>
            </a:br>
            <a:r>
              <a:rPr lang="th-TH" sz="4900" dirty="0" smtClean="0">
                <a:solidFill>
                  <a:schemeClr val="tx1"/>
                </a:solidFill>
              </a:rPr>
              <a:t>เพื่อการสื่อสารทางวิทยาศาสตร์</a:t>
            </a:r>
            <a:r>
              <a:rPr lang="en-US" sz="4900" dirty="0" smtClean="0">
                <a:solidFill>
                  <a:schemeClr val="tx1"/>
                </a:solidFill>
              </a:rPr>
              <a:t/>
            </a:r>
            <a:br>
              <a:rPr lang="en-US" sz="4900" dirty="0" smtClean="0">
                <a:solidFill>
                  <a:schemeClr val="tx1"/>
                </a:solidFill>
              </a:rPr>
            </a:br>
            <a:r>
              <a:rPr lang="th-TH" sz="2800" dirty="0" smtClean="0"/>
              <a:t>ภาควิชาสถิติ</a:t>
            </a:r>
            <a:br>
              <a:rPr lang="th-TH" sz="2800" dirty="0" smtClean="0"/>
            </a:br>
            <a:r>
              <a:rPr lang="th-TH" sz="2800" dirty="0" smtClean="0"/>
              <a:t>คณะวิทยาศาสตร์</a:t>
            </a:r>
            <a:r>
              <a:rPr lang="th-TH" sz="2800" dirty="0"/>
              <a:t/>
            </a:r>
            <a:br>
              <a:rPr lang="th-TH" sz="2800" dirty="0"/>
            </a:br>
            <a:r>
              <a:rPr lang="th-TH" sz="2800" dirty="0" smtClean="0"/>
              <a:t>มหาวิทยาลัยเกษตรศาสตร์</a:t>
            </a:r>
            <a:r>
              <a:rPr lang="en-US" sz="2800" dirty="0" smtClean="0"/>
              <a:t/>
            </a:r>
            <a:br>
              <a:rPr lang="en-US" sz="2800" dirty="0" smtClean="0"/>
            </a:br>
            <a:endParaRPr lang="th-TH" sz="2800" b="1" dirty="0" smtClean="0"/>
          </a:p>
        </p:txBody>
      </p:sp>
      <p:sp>
        <p:nvSpPr>
          <p:cNvPr id="3075" name="Rectangle 3"/>
          <p:cNvSpPr>
            <a:spLocks noGrp="1" noChangeArrowheads="1"/>
          </p:cNvSpPr>
          <p:nvPr>
            <p:ph type="subTitle" idx="1"/>
          </p:nvPr>
        </p:nvSpPr>
        <p:spPr>
          <a:xfrm>
            <a:off x="285750" y="5525036"/>
            <a:ext cx="8172450" cy="1332963"/>
          </a:xfrm>
        </p:spPr>
        <p:txBody>
          <a:bodyPr>
            <a:normAutofit fontScale="92500" lnSpcReduction="20000"/>
          </a:bodyPr>
          <a:lstStyle/>
          <a:p>
            <a:pPr algn="ctr" eaLnBrk="1" hangingPunct="1"/>
            <a:r>
              <a:rPr lang="th-TH" sz="3200" b="1" dirty="0" err="1" smtClean="0"/>
              <a:t>รศ</a:t>
            </a:r>
            <a:r>
              <a:rPr lang="en-US" sz="3200" b="1" dirty="0"/>
              <a:t>.</a:t>
            </a:r>
            <a:r>
              <a:rPr lang="th-TH" sz="3200" b="1" dirty="0" smtClean="0"/>
              <a:t>ดร</a:t>
            </a:r>
            <a:r>
              <a:rPr lang="en-US" sz="3200" b="1" dirty="0" smtClean="0"/>
              <a:t>.</a:t>
            </a:r>
            <a:r>
              <a:rPr lang="th-TH" sz="3200" b="1" dirty="0" smtClean="0"/>
              <a:t> จิราภา </a:t>
            </a:r>
            <a:r>
              <a:rPr lang="th-TH" sz="3200" b="1" dirty="0" err="1" smtClean="0"/>
              <a:t>วิทยาภิ</a:t>
            </a:r>
            <a:r>
              <a:rPr lang="th-TH" sz="3200" b="1" dirty="0" smtClean="0"/>
              <a:t>รักษ์</a:t>
            </a:r>
          </a:p>
          <a:p>
            <a:pPr algn="ctr" eaLnBrk="1" hangingPunct="1"/>
            <a:r>
              <a:rPr lang="th-TH" sz="3200" b="1" dirty="0" smtClean="0"/>
              <a:t>สถาบันเทคโนโลยีพระจอมเกล้าเจ้าคุณทหารลาดกระบัง</a:t>
            </a:r>
          </a:p>
          <a:p>
            <a:pPr algn="ctr" eaLnBrk="1" hangingPunct="1"/>
            <a:r>
              <a:rPr lang="en-US" sz="3200" b="1" dirty="0" smtClean="0"/>
              <a:t>kvjirapa@kmitl.ac.th</a:t>
            </a:r>
          </a:p>
        </p:txBody>
      </p:sp>
      <p:pic>
        <p:nvPicPr>
          <p:cNvPr id="5" name="Picture 4" descr="kmitl_logo_en_1_resize"/>
          <p:cNvPicPr>
            <a:picLocks noChangeAspect="1" noChangeArrowheads="1"/>
          </p:cNvPicPr>
          <p:nvPr/>
        </p:nvPicPr>
        <p:blipFill>
          <a:blip r:embed="rId2"/>
          <a:srcRect/>
          <a:stretch>
            <a:fillRect/>
          </a:stretch>
        </p:blipFill>
        <p:spPr bwMode="auto">
          <a:xfrm>
            <a:off x="3857620" y="404664"/>
            <a:ext cx="1857375" cy="17384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88032"/>
          </a:xfrm>
        </p:spPr>
        <p:txBody>
          <a:bodyPr>
            <a:noAutofit/>
          </a:bodyPr>
          <a:lstStyle/>
          <a:p>
            <a:r>
              <a:rPr lang="th-TH" sz="3200" b="1" dirty="0"/>
              <a:t>บทความทางวิชาการ </a:t>
            </a:r>
            <a:r>
              <a:rPr lang="en-US" sz="3200" b="1" dirty="0"/>
              <a:t>(academic article) </a:t>
            </a:r>
            <a:r>
              <a:rPr lang="th-TH" sz="3200" dirty="0"/>
              <a:t>เป็นบทความประเภทหนึ่ง </a:t>
            </a:r>
            <a:r>
              <a:rPr lang="th-TH" sz="3200" dirty="0" smtClean="0"/>
              <a:t>เป็น</a:t>
            </a:r>
            <a:r>
              <a:rPr lang="th-TH" sz="3200" dirty="0"/>
              <a:t>ข้อเขียนเชิงสาระที่ผู้เขียนตั้งใจหยิบยกประเด็นหนึ่งในแวดวงวิชาการขึ้นมากล่าว มีวัตถุประสงค์เพื่อนำเสนอและเผยแพร่แนวความคิดใหม่ ๆ อันได้แก่ ทฤษฎีใหม่ ผลการวิจัยใหม่ หรือการประยุกต์เชิงปฏิบัติต่าง ๆ ฯลฯ อันเป็นการต่อยอด หรือทำให้แขนงวิชาการนั้นชัดเจน</a:t>
            </a:r>
            <a:r>
              <a:rPr lang="th-TH" sz="3200" dirty="0" smtClean="0"/>
              <a:t>ยิ่งขึ้น</a:t>
            </a:r>
          </a:p>
          <a:p>
            <a:r>
              <a:rPr lang="th-TH" sz="3200" dirty="0" smtClean="0"/>
              <a:t>วัตถุประสงค์</a:t>
            </a:r>
            <a:r>
              <a:rPr lang="th-TH" sz="3200" dirty="0"/>
              <a:t>เพื่อวิเคราะห์เพื่อวิพากษ์ทัศนะ หรือแนวคิดเดิม และนำเสนอแนวคิดใหม่ เพื่อมุ่งให้ผู้อ่านเปลี่ยนหรือปรับแนวความเชื่อเดิมมาสู่แนวคิดที่ผู้เขียนนำเสนอ บทความทางวิชาการจะต้องอาศัยหลักวิชา เอกสารอ้างอิง และเหตุผลที่พิสูจน์ได้ เพื่อสร้างความน่าเชื่อถือให้แก่ผู้อ่าน</a:t>
            </a:r>
          </a:p>
        </p:txBody>
      </p:sp>
      <p:sp>
        <p:nvSpPr>
          <p:cNvPr id="3" name="Title 2"/>
          <p:cNvSpPr>
            <a:spLocks noGrp="1"/>
          </p:cNvSpPr>
          <p:nvPr>
            <p:ph type="title"/>
          </p:nvPr>
        </p:nvSpPr>
        <p:spPr/>
        <p:txBody>
          <a:bodyPr/>
          <a:lstStyle/>
          <a:p>
            <a:pPr algn="ctr"/>
            <a:r>
              <a:rPr lang="th-TH" dirty="0">
                <a:effectLst/>
              </a:rPr>
              <a:t>ความหมายของบทความ</a:t>
            </a:r>
            <a:endParaRPr lang="th-TH" dirty="0"/>
          </a:p>
        </p:txBody>
      </p:sp>
    </p:spTree>
    <p:extLst>
      <p:ext uri="{BB962C8B-B14F-4D97-AF65-F5344CB8AC3E}">
        <p14:creationId xmlns:p14="http://schemas.microsoft.com/office/powerpoint/2010/main" val="2535578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4738531"/>
          </a:xfrm>
        </p:spPr>
        <p:txBody>
          <a:bodyPr>
            <a:normAutofit lnSpcReduction="10000"/>
          </a:bodyPr>
          <a:lstStyle/>
          <a:p>
            <a:r>
              <a:rPr lang="th-TH" sz="3200" dirty="0"/>
              <a:t>แรกทีเดียวผู้เขียนจะต้องตั้ง</a:t>
            </a:r>
            <a:r>
              <a:rPr lang="th-TH" sz="3200" b="1" dirty="0">
                <a:solidFill>
                  <a:srgbClr val="FF0000"/>
                </a:solidFill>
              </a:rPr>
              <a:t>จุดหมายหลัก</a:t>
            </a:r>
            <a:r>
              <a:rPr lang="th-TH" sz="3200" b="1" dirty="0" smtClean="0">
                <a:solidFill>
                  <a:srgbClr val="FF0000"/>
                </a:solidFill>
              </a:rPr>
              <a:t>ของการเขียนบทความ</a:t>
            </a:r>
            <a:r>
              <a:rPr lang="th-TH" sz="3200" dirty="0"/>
              <a:t>ว่าคืออะไร </a:t>
            </a:r>
            <a:endParaRPr lang="th-TH" sz="3200" dirty="0" smtClean="0"/>
          </a:p>
          <a:p>
            <a:r>
              <a:rPr lang="th-TH" sz="3200" dirty="0" smtClean="0"/>
              <a:t>เป็น</a:t>
            </a:r>
            <a:r>
              <a:rPr lang="th-TH" sz="3200" dirty="0"/>
              <a:t>การ</a:t>
            </a:r>
            <a:r>
              <a:rPr lang="th-TH" sz="3200" b="1" dirty="0">
                <a:solidFill>
                  <a:srgbClr val="FF0000"/>
                </a:solidFill>
              </a:rPr>
              <a:t>เสนอผลงานวิจัยใหม่ </a:t>
            </a:r>
            <a:r>
              <a:rPr lang="th-TH" sz="3200" dirty="0"/>
              <a:t>เป็นการ</a:t>
            </a:r>
            <a:r>
              <a:rPr lang="th-TH" sz="3200" b="1" dirty="0">
                <a:solidFill>
                  <a:srgbClr val="FF0000"/>
                </a:solidFill>
              </a:rPr>
              <a:t>วิเคราะห์ผลงานของผู้อื่น </a:t>
            </a:r>
            <a:r>
              <a:rPr lang="th-TH" sz="3200" dirty="0"/>
              <a:t>หรือเป็น</a:t>
            </a:r>
            <a:r>
              <a:rPr lang="th-TH" sz="3200" b="1" dirty="0">
                <a:solidFill>
                  <a:srgbClr val="FF0000"/>
                </a:solidFill>
              </a:rPr>
              <a:t>การแสดงข้อคิดเห็น ข้อเสนอแนะ </a:t>
            </a:r>
            <a:r>
              <a:rPr lang="th-TH" sz="3200" dirty="0"/>
              <a:t>ฯลฯ </a:t>
            </a:r>
            <a:endParaRPr lang="th-TH" sz="3200" dirty="0" smtClean="0"/>
          </a:p>
          <a:p>
            <a:r>
              <a:rPr lang="th-TH" sz="3200" dirty="0" smtClean="0"/>
              <a:t>ใน</a:t>
            </a:r>
            <a:r>
              <a:rPr lang="th-TH" sz="3200" b="1" dirty="0">
                <a:solidFill>
                  <a:srgbClr val="FF0000"/>
                </a:solidFill>
              </a:rPr>
              <a:t>การเลือกวารสาร</a:t>
            </a:r>
            <a:r>
              <a:rPr lang="th-TH" sz="3200" dirty="0"/>
              <a:t>นั้นผู้เขียนจะต้องทราบแนวทางของวารสาร และประเภทของผู้อ่าน กล่าวคือ จะต้องได้เคยอ่านวารสารนั้น ๆ มาบ้างแล้ว และทราบความสำคัญ และประเภทของงานที่วารสารนั้นลงพิมพ์ ผู้เขียนจะต้อง</a:t>
            </a:r>
            <a:r>
              <a:rPr lang="th-TH" sz="3200" b="1" dirty="0">
                <a:solidFill>
                  <a:srgbClr val="FF0000"/>
                </a:solidFill>
              </a:rPr>
              <a:t>พิจารณาว่างานของตนอยู่ในระดับความสำคัญขนาดไหน </a:t>
            </a:r>
            <a:r>
              <a:rPr lang="th-TH" sz="3200" dirty="0"/>
              <a:t>และจัดเป็นประเภทใด เหมาะกับวารสารนั้นหรือไม่ เมื่อเทียบกับบทความอื่น ๆ ในวารสารนั้นแล้ว</a:t>
            </a:r>
            <a:endParaRPr lang="en-US" sz="3200" dirty="0"/>
          </a:p>
          <a:p>
            <a:pPr marL="109728" indent="0">
              <a:buNone/>
            </a:pPr>
            <a:endParaRPr lang="en-US" dirty="0"/>
          </a:p>
        </p:txBody>
      </p:sp>
      <p:sp>
        <p:nvSpPr>
          <p:cNvPr id="3" name="Title 2"/>
          <p:cNvSpPr>
            <a:spLocks noGrp="1"/>
          </p:cNvSpPr>
          <p:nvPr>
            <p:ph type="title"/>
          </p:nvPr>
        </p:nvSpPr>
        <p:spPr/>
        <p:txBody>
          <a:bodyPr/>
          <a:lstStyle/>
          <a:p>
            <a:r>
              <a:rPr lang="th-TH" dirty="0">
                <a:effectLst/>
              </a:rPr>
              <a:t>การเลือกชนิดของบทความ และวารสาร</a:t>
            </a:r>
            <a:endParaRPr lang="th-TH" dirty="0"/>
          </a:p>
        </p:txBody>
      </p:sp>
    </p:spTree>
    <p:extLst>
      <p:ext uri="{BB962C8B-B14F-4D97-AF65-F5344CB8AC3E}">
        <p14:creationId xmlns:p14="http://schemas.microsoft.com/office/powerpoint/2010/main" val="16303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lvl="0" indent="0">
              <a:buNone/>
            </a:pPr>
            <a:endParaRPr lang="th-TH" dirty="0" smtClean="0"/>
          </a:p>
          <a:p>
            <a:pPr lvl="0"/>
            <a:r>
              <a:rPr lang="th-TH" sz="4800" dirty="0" smtClean="0"/>
              <a:t>บทความ</a:t>
            </a:r>
            <a:r>
              <a:rPr lang="th-TH" sz="4800" dirty="0"/>
              <a:t>ซึ่งเสนอผลงานวิจัยใหม่ ๆ ในด้านทฤษฎี หรือด้านปฏิบัติ ซึ่งทำให้เกิดความรู้ ความเข้าใจในวิทยาศาสตร์สาขาใดสาขาหนึ่งมากขึ้นกว่าเดิม</a:t>
            </a:r>
            <a:endParaRPr lang="en-US" sz="4800" dirty="0"/>
          </a:p>
          <a:p>
            <a:endParaRPr lang="th-TH" sz="4800" dirty="0"/>
          </a:p>
        </p:txBody>
      </p:sp>
      <p:sp>
        <p:nvSpPr>
          <p:cNvPr id="3" name="Title 2"/>
          <p:cNvSpPr>
            <a:spLocks noGrp="1"/>
          </p:cNvSpPr>
          <p:nvPr>
            <p:ph type="title"/>
          </p:nvPr>
        </p:nvSpPr>
        <p:spPr/>
        <p:txBody>
          <a:bodyPr>
            <a:normAutofit fontScale="90000"/>
          </a:bodyPr>
          <a:lstStyle/>
          <a:p>
            <a:r>
              <a:rPr lang="th-TH" sz="6000" dirty="0"/>
              <a:t>บทความวิจัยหรือบทความทาง</a:t>
            </a:r>
            <a:r>
              <a:rPr lang="th-TH" sz="6000" dirty="0" smtClean="0"/>
              <a:t>เทคนิค</a:t>
            </a:r>
            <a:br>
              <a:rPr lang="th-TH" sz="6000" dirty="0" smtClean="0"/>
            </a:br>
            <a:r>
              <a:rPr lang="th-TH" dirty="0" smtClean="0"/>
              <a:t> </a:t>
            </a:r>
            <a:r>
              <a:rPr lang="en-US" dirty="0"/>
              <a:t>(research </a:t>
            </a:r>
            <a:r>
              <a:rPr lang="th-TH" dirty="0"/>
              <a:t>หรือ </a:t>
            </a:r>
            <a:r>
              <a:rPr lang="en-US" dirty="0"/>
              <a:t>technical articles)</a:t>
            </a:r>
            <a:endParaRPr lang="th-TH"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581128"/>
            <a:ext cx="2640013"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764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48680"/>
            <a:ext cx="7488761" cy="583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7224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5400600"/>
          </a:xfrm>
        </p:spPr>
        <p:txBody>
          <a:bodyPr>
            <a:normAutofit fontScale="92500" lnSpcReduction="10000"/>
          </a:bodyPr>
          <a:lstStyle/>
          <a:p>
            <a:r>
              <a:rPr lang="th-TH" sz="4800" b="1" dirty="0"/>
              <a:t>เริ่มเขียนบทความอย่างไร</a:t>
            </a:r>
            <a:r>
              <a:rPr lang="en-US" sz="4800" b="1" dirty="0" smtClean="0"/>
              <a:t>?</a:t>
            </a:r>
            <a:endParaRPr lang="th-TH" sz="4800" b="1" dirty="0" smtClean="0"/>
          </a:p>
          <a:p>
            <a:pPr marL="109728" indent="0">
              <a:buNone/>
            </a:pPr>
            <a:r>
              <a:rPr lang="th-TH" sz="3200" b="1" dirty="0"/>
              <a:t>การอ่าน และการคิด </a:t>
            </a:r>
            <a:r>
              <a:rPr lang="en-US" sz="3200" b="1" dirty="0"/>
              <a:t>(thinking) </a:t>
            </a:r>
            <a:r>
              <a:rPr lang="th-TH" sz="3200" b="1" dirty="0"/>
              <a:t>ความคิดที่เป็น</a:t>
            </a:r>
            <a:r>
              <a:rPr lang="th-TH" sz="3200" b="1" dirty="0" smtClean="0"/>
              <a:t>ระบบ</a:t>
            </a:r>
          </a:p>
          <a:p>
            <a:r>
              <a:rPr lang="th-TH" sz="3200" dirty="0"/>
              <a:t>เริ่มต้นเขียนด้วยการตอบคำถามหลัก </a:t>
            </a:r>
            <a:r>
              <a:rPr lang="en-US" sz="3200" b="1" dirty="0" smtClean="0">
                <a:solidFill>
                  <a:srgbClr val="FF0000"/>
                </a:solidFill>
              </a:rPr>
              <a:t>5W1H</a:t>
            </a:r>
            <a:endParaRPr lang="en-US" sz="3200" b="1" dirty="0">
              <a:solidFill>
                <a:srgbClr val="FF0000"/>
              </a:solidFill>
            </a:endParaRPr>
          </a:p>
          <a:p>
            <a:r>
              <a:rPr lang="en-US" sz="3200" dirty="0"/>
              <a:t>	W1 - </a:t>
            </a:r>
            <a:r>
              <a:rPr lang="en-US" sz="3200" b="1" dirty="0"/>
              <a:t>W</a:t>
            </a:r>
            <a:r>
              <a:rPr lang="en-US" sz="3200" dirty="0"/>
              <a:t>ho </a:t>
            </a:r>
            <a:r>
              <a:rPr lang="th-TH" sz="3200" dirty="0"/>
              <a:t>เขียนเพื่อใคร</a:t>
            </a:r>
            <a:endParaRPr lang="en-US" sz="3200" dirty="0"/>
          </a:p>
          <a:p>
            <a:r>
              <a:rPr lang="th-TH" sz="3200" dirty="0"/>
              <a:t>	</a:t>
            </a:r>
            <a:r>
              <a:rPr lang="en-US" sz="3200" dirty="0"/>
              <a:t>W2 - </a:t>
            </a:r>
            <a:r>
              <a:rPr lang="en-US" sz="3200" b="1" dirty="0"/>
              <a:t>W</a:t>
            </a:r>
            <a:r>
              <a:rPr lang="en-US" sz="3200" dirty="0"/>
              <a:t>hat </a:t>
            </a:r>
            <a:r>
              <a:rPr lang="th-TH" sz="3200" dirty="0"/>
              <a:t>นำเสนออะไร</a:t>
            </a:r>
            <a:endParaRPr lang="en-US" sz="3200" dirty="0"/>
          </a:p>
          <a:p>
            <a:r>
              <a:rPr lang="th-TH" sz="3200" dirty="0"/>
              <a:t>	</a:t>
            </a:r>
            <a:r>
              <a:rPr lang="en-US" sz="3200" dirty="0"/>
              <a:t>W3 - </a:t>
            </a:r>
            <a:r>
              <a:rPr lang="en-US" sz="3200" b="1" dirty="0"/>
              <a:t>W</a:t>
            </a:r>
            <a:r>
              <a:rPr lang="en-US" sz="3200" dirty="0"/>
              <a:t>here </a:t>
            </a:r>
            <a:r>
              <a:rPr lang="th-TH" sz="3200" dirty="0"/>
              <a:t>จะตีพิมพ์ที่ไหน</a:t>
            </a:r>
            <a:endParaRPr lang="en-US" sz="3200" dirty="0"/>
          </a:p>
          <a:p>
            <a:r>
              <a:rPr lang="th-TH" sz="3200" dirty="0"/>
              <a:t>	</a:t>
            </a:r>
            <a:r>
              <a:rPr lang="en-US" sz="3200" dirty="0"/>
              <a:t>W4 - </a:t>
            </a:r>
            <a:r>
              <a:rPr lang="en-US" sz="3200" b="1" dirty="0"/>
              <a:t>W</a:t>
            </a:r>
            <a:r>
              <a:rPr lang="en-US" sz="3200" dirty="0"/>
              <a:t>hen </a:t>
            </a:r>
            <a:r>
              <a:rPr lang="th-TH" sz="3200" dirty="0"/>
              <a:t>จะตีพิมพ์เมื่อใด</a:t>
            </a:r>
            <a:endParaRPr lang="en-US" sz="3200" dirty="0"/>
          </a:p>
          <a:p>
            <a:r>
              <a:rPr lang="th-TH" sz="3200" dirty="0"/>
              <a:t>	</a:t>
            </a:r>
            <a:r>
              <a:rPr lang="en-US" sz="3200" dirty="0"/>
              <a:t>W5 - </a:t>
            </a:r>
            <a:r>
              <a:rPr lang="en-US" sz="3200" b="1" dirty="0"/>
              <a:t>W</a:t>
            </a:r>
            <a:r>
              <a:rPr lang="en-US" sz="3200" dirty="0"/>
              <a:t>hy </a:t>
            </a:r>
            <a:r>
              <a:rPr lang="th-TH" sz="3200" dirty="0"/>
              <a:t>ทำไมจึงเขียนเรื่องนี้ (จุดมุ่งหมาย และประโยชน์จากการเขียน)</a:t>
            </a:r>
            <a:endParaRPr lang="en-US" sz="3200" dirty="0"/>
          </a:p>
          <a:p>
            <a:r>
              <a:rPr lang="th-TH" sz="3200" dirty="0"/>
              <a:t>	</a:t>
            </a:r>
            <a:r>
              <a:rPr lang="en-US" sz="3200" dirty="0"/>
              <a:t>H1 - </a:t>
            </a:r>
            <a:r>
              <a:rPr lang="en-US" sz="3200" b="1" dirty="0"/>
              <a:t>H</a:t>
            </a:r>
            <a:r>
              <a:rPr lang="en-US" sz="3200" dirty="0"/>
              <a:t>ow </a:t>
            </a:r>
            <a:r>
              <a:rPr lang="th-TH" sz="3200" dirty="0"/>
              <a:t>ทำอย่างไรถึงจะได้รับการตีพิมพ์ (รูปแบบการนำเสนอ)</a:t>
            </a:r>
            <a:endParaRPr lang="en-US" sz="3200" dirty="0"/>
          </a:p>
          <a:p>
            <a:pPr marL="109728" indent="0">
              <a:buNone/>
            </a:pPr>
            <a:endParaRPr lang="en-US" sz="3200" b="1" dirty="0"/>
          </a:p>
        </p:txBody>
      </p:sp>
      <p:sp>
        <p:nvSpPr>
          <p:cNvPr id="3" name="Title 2"/>
          <p:cNvSpPr>
            <a:spLocks noGrp="1"/>
          </p:cNvSpPr>
          <p:nvPr>
            <p:ph type="title"/>
          </p:nvPr>
        </p:nvSpPr>
        <p:spPr/>
        <p:txBody>
          <a:bodyPr/>
          <a:lstStyle/>
          <a:p>
            <a:r>
              <a:rPr lang="th-TH" dirty="0">
                <a:effectLst/>
              </a:rPr>
              <a:t>การเตรียมความพร้อมก่อนลงมือเขียนบทความ</a:t>
            </a:r>
            <a:endParaRPr lang="en-US" dirty="0">
              <a:effectLst/>
            </a:endParaRPr>
          </a:p>
        </p:txBody>
      </p:sp>
    </p:spTree>
    <p:extLst>
      <p:ext uri="{BB962C8B-B14F-4D97-AF65-F5344CB8AC3E}">
        <p14:creationId xmlns:p14="http://schemas.microsoft.com/office/powerpoint/2010/main" val="2379736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th-TH" dirty="0" smtClean="0">
                <a:effectLst/>
              </a:rPr>
              <a:t> </a:t>
            </a:r>
            <a:r>
              <a:rPr lang="th-TH" dirty="0">
                <a:effectLst/>
              </a:rPr>
              <a:t>องค์ประกอบของบทความ</a:t>
            </a:r>
            <a:endParaRPr lang="en-US" dirty="0">
              <a:effectLst/>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1124744"/>
            <a:ext cx="6064740"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7249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109728" indent="0">
              <a:buNone/>
            </a:pPr>
            <a:r>
              <a:rPr lang="en-US" dirty="0" smtClean="0"/>
              <a:t>1.</a:t>
            </a:r>
            <a:r>
              <a:rPr lang="th-TH" dirty="0" smtClean="0"/>
              <a:t>ชื่อ</a:t>
            </a:r>
            <a:r>
              <a:rPr lang="th-TH" dirty="0"/>
              <a:t>เรื่อง </a:t>
            </a:r>
            <a:r>
              <a:rPr lang="en-US" dirty="0"/>
              <a:t>(title) </a:t>
            </a:r>
            <a:r>
              <a:rPr lang="th-TH" dirty="0"/>
              <a:t>และข้อความเกี่ยวกับผู้เขียน </a:t>
            </a:r>
            <a:r>
              <a:rPr lang="en-US" dirty="0"/>
              <a:t>(by-line) </a:t>
            </a:r>
            <a:endParaRPr lang="en-US" dirty="0" smtClean="0"/>
          </a:p>
          <a:p>
            <a:pPr marL="109728" indent="0">
              <a:buNone/>
            </a:pPr>
            <a:r>
              <a:rPr lang="en-US" dirty="0" smtClean="0"/>
              <a:t>2.</a:t>
            </a:r>
            <a:r>
              <a:rPr lang="th-TH" dirty="0" smtClean="0"/>
              <a:t>บทคัดย่อ</a:t>
            </a:r>
            <a:r>
              <a:rPr lang="th-TH" dirty="0"/>
              <a:t>หรือ</a:t>
            </a:r>
            <a:r>
              <a:rPr lang="th-TH" dirty="0" err="1"/>
              <a:t>สารสังเขป</a:t>
            </a:r>
            <a:r>
              <a:rPr lang="th-TH" dirty="0"/>
              <a:t> </a:t>
            </a:r>
            <a:r>
              <a:rPr lang="en-US" dirty="0"/>
              <a:t>(abstract </a:t>
            </a:r>
            <a:r>
              <a:rPr lang="th-TH" dirty="0"/>
              <a:t>หรือ </a:t>
            </a:r>
            <a:r>
              <a:rPr lang="en-US" dirty="0"/>
              <a:t>summary) </a:t>
            </a:r>
            <a:endParaRPr lang="en-US" dirty="0" smtClean="0"/>
          </a:p>
          <a:p>
            <a:pPr marL="109728" indent="0">
              <a:buNone/>
            </a:pPr>
            <a:r>
              <a:rPr lang="en-US" dirty="0" smtClean="0"/>
              <a:t>3.</a:t>
            </a:r>
            <a:r>
              <a:rPr lang="th-TH" dirty="0" smtClean="0"/>
              <a:t>ตัว</a:t>
            </a:r>
            <a:r>
              <a:rPr lang="th-TH" dirty="0"/>
              <a:t>บทความ </a:t>
            </a:r>
            <a:r>
              <a:rPr lang="en-US" dirty="0" smtClean="0"/>
              <a:t>(content)</a:t>
            </a:r>
          </a:p>
          <a:p>
            <a:r>
              <a:rPr lang="th-TH" dirty="0"/>
              <a:t>บทนำ </a:t>
            </a:r>
            <a:r>
              <a:rPr lang="en-US" dirty="0"/>
              <a:t>(introduction) </a:t>
            </a:r>
            <a:r>
              <a:rPr lang="th-TH" dirty="0" smtClean="0"/>
              <a:t>บทนำ</a:t>
            </a:r>
            <a:endParaRPr lang="en-US" dirty="0"/>
          </a:p>
          <a:p>
            <a:r>
              <a:rPr lang="th-TH" dirty="0" smtClean="0"/>
              <a:t> </a:t>
            </a:r>
            <a:r>
              <a:rPr lang="th-TH" dirty="0"/>
              <a:t>วัสดุอุปกรณ์และวิธีการ </a:t>
            </a:r>
            <a:r>
              <a:rPr lang="en-US" dirty="0"/>
              <a:t>(materials and </a:t>
            </a:r>
            <a:r>
              <a:rPr lang="en-US" dirty="0" smtClean="0"/>
              <a:t>methods</a:t>
            </a:r>
            <a:r>
              <a:rPr lang="en-US" dirty="0"/>
              <a:t>)</a:t>
            </a:r>
            <a:r>
              <a:rPr lang="th-TH" dirty="0"/>
              <a:t>	</a:t>
            </a:r>
          </a:p>
          <a:p>
            <a:r>
              <a:rPr lang="th-TH" dirty="0" smtClean="0"/>
              <a:t> </a:t>
            </a:r>
            <a:r>
              <a:rPr lang="th-TH" dirty="0"/>
              <a:t>ผลการวิจัย </a:t>
            </a:r>
            <a:r>
              <a:rPr lang="en-US" dirty="0"/>
              <a:t>(results) </a:t>
            </a:r>
            <a:endParaRPr lang="th-TH" dirty="0"/>
          </a:p>
          <a:p>
            <a:r>
              <a:rPr lang="th-TH" dirty="0" smtClean="0"/>
              <a:t>  </a:t>
            </a:r>
            <a:r>
              <a:rPr lang="th-TH" dirty="0"/>
              <a:t>บทวิจารณ์ </a:t>
            </a:r>
            <a:r>
              <a:rPr lang="en-US" dirty="0"/>
              <a:t>(discussion) </a:t>
            </a:r>
            <a:r>
              <a:rPr lang="th-TH" dirty="0"/>
              <a:t>		</a:t>
            </a:r>
            <a:endParaRPr lang="th-TH" dirty="0" smtClean="0"/>
          </a:p>
          <a:p>
            <a:pPr marL="109728" indent="0">
              <a:buNone/>
            </a:pPr>
            <a:r>
              <a:rPr lang="en-US" dirty="0" smtClean="0"/>
              <a:t>4.</a:t>
            </a:r>
            <a:r>
              <a:rPr lang="th-TH" dirty="0" smtClean="0"/>
              <a:t>  </a:t>
            </a:r>
            <a:r>
              <a:rPr lang="th-TH" dirty="0"/>
              <a:t>บทสรุป </a:t>
            </a:r>
            <a:r>
              <a:rPr lang="en-US" dirty="0"/>
              <a:t>(conclusion) </a:t>
            </a:r>
            <a:r>
              <a:rPr lang="th-TH" dirty="0"/>
              <a:t>	</a:t>
            </a:r>
            <a:endParaRPr lang="th-TH" dirty="0" smtClean="0"/>
          </a:p>
          <a:p>
            <a:pPr marL="109728" indent="0">
              <a:buNone/>
            </a:pPr>
            <a:r>
              <a:rPr lang="en-US" dirty="0" smtClean="0"/>
              <a:t>5. </a:t>
            </a:r>
            <a:r>
              <a:rPr lang="th-TH" dirty="0" smtClean="0"/>
              <a:t>คำ</a:t>
            </a:r>
            <a:r>
              <a:rPr lang="th-TH" dirty="0"/>
              <a:t>ขอบคุณ </a:t>
            </a:r>
            <a:r>
              <a:rPr lang="en-US" dirty="0"/>
              <a:t>(acknowledgement</a:t>
            </a:r>
            <a:r>
              <a:rPr lang="en-US" dirty="0" smtClean="0"/>
              <a:t>)</a:t>
            </a:r>
            <a:r>
              <a:rPr lang="th-TH" dirty="0"/>
              <a:t>			</a:t>
            </a:r>
            <a:endParaRPr lang="th-TH" dirty="0" smtClean="0"/>
          </a:p>
          <a:p>
            <a:pPr marL="109728" indent="0">
              <a:buNone/>
            </a:pPr>
            <a:r>
              <a:rPr lang="en-US" dirty="0" smtClean="0"/>
              <a:t>6.</a:t>
            </a:r>
            <a:r>
              <a:rPr lang="th-TH" dirty="0" smtClean="0"/>
              <a:t> </a:t>
            </a:r>
            <a:r>
              <a:rPr lang="th-TH" dirty="0"/>
              <a:t>เอกสารอ้างอิง </a:t>
            </a:r>
            <a:r>
              <a:rPr lang="en-US" dirty="0"/>
              <a:t>(references </a:t>
            </a:r>
            <a:r>
              <a:rPr lang="th-TH" dirty="0"/>
              <a:t>หรือ </a:t>
            </a:r>
            <a:r>
              <a:rPr lang="en-US" dirty="0"/>
              <a:t>literature cited) </a:t>
            </a:r>
            <a:endParaRPr lang="th-TH" dirty="0" smtClean="0"/>
          </a:p>
          <a:p>
            <a:pPr marL="109728" indent="0">
              <a:buNone/>
            </a:pPr>
            <a:r>
              <a:rPr lang="en-US" dirty="0" smtClean="0"/>
              <a:t>7.</a:t>
            </a:r>
            <a:r>
              <a:rPr lang="th-TH" dirty="0" smtClean="0"/>
              <a:t> </a:t>
            </a:r>
            <a:r>
              <a:rPr lang="th-TH" dirty="0"/>
              <a:t>ภาคผนวก </a:t>
            </a:r>
            <a:r>
              <a:rPr lang="en-US" dirty="0"/>
              <a:t>(appendix) </a:t>
            </a:r>
            <a:r>
              <a:rPr lang="th-TH" dirty="0"/>
              <a:t>			</a:t>
            </a:r>
            <a:endParaRPr lang="th-TH" dirty="0" smtClean="0"/>
          </a:p>
          <a:p>
            <a:pPr marL="109728" indent="0">
              <a:buNone/>
            </a:pPr>
            <a:r>
              <a:rPr lang="en-US" dirty="0" smtClean="0"/>
              <a:t>8.</a:t>
            </a:r>
            <a:r>
              <a:rPr lang="th-TH" dirty="0" smtClean="0"/>
              <a:t> </a:t>
            </a:r>
            <a:r>
              <a:rPr lang="th-TH" dirty="0"/>
              <a:t>เชิงอรรถ </a:t>
            </a:r>
            <a:r>
              <a:rPr lang="en-US" dirty="0"/>
              <a:t>(footnotes) </a:t>
            </a:r>
            <a:r>
              <a:rPr lang="th-TH" dirty="0"/>
              <a:t>และคำอธิบาย </a:t>
            </a:r>
            <a:r>
              <a:rPr lang="en-US" dirty="0"/>
              <a:t>(notes)  </a:t>
            </a:r>
          </a:p>
          <a:p>
            <a:endParaRPr lang="th-TH" dirty="0"/>
          </a:p>
        </p:txBody>
      </p:sp>
      <p:sp>
        <p:nvSpPr>
          <p:cNvPr id="3" name="Title 2"/>
          <p:cNvSpPr>
            <a:spLocks noGrp="1"/>
          </p:cNvSpPr>
          <p:nvPr>
            <p:ph type="title"/>
          </p:nvPr>
        </p:nvSpPr>
        <p:spPr/>
        <p:txBody>
          <a:bodyPr>
            <a:normAutofit fontScale="90000"/>
          </a:bodyPr>
          <a:lstStyle/>
          <a:p>
            <a:pPr algn="ctr"/>
            <a:r>
              <a:rPr lang="th-TH" dirty="0" smtClean="0">
                <a:effectLst/>
              </a:rPr>
              <a:t/>
            </a:r>
            <a:br>
              <a:rPr lang="th-TH" dirty="0" smtClean="0">
                <a:effectLst/>
              </a:rPr>
            </a:br>
            <a:r>
              <a:rPr lang="th-TH" dirty="0" smtClean="0">
                <a:effectLst/>
              </a:rPr>
              <a:t>ส่วนประกอบ</a:t>
            </a:r>
            <a:r>
              <a:rPr lang="th-TH" dirty="0">
                <a:effectLst/>
              </a:rPr>
              <a:t>ของบทความวิจัย</a:t>
            </a:r>
            <a:r>
              <a:rPr lang="en-US" dirty="0">
                <a:effectLst/>
              </a:rPr>
              <a:t/>
            </a:r>
            <a:br>
              <a:rPr lang="en-US" dirty="0">
                <a:effectLst/>
              </a:rPr>
            </a:br>
            <a:endParaRPr lang="th-TH" dirty="0"/>
          </a:p>
        </p:txBody>
      </p:sp>
    </p:spTree>
    <p:extLst>
      <p:ext uri="{BB962C8B-B14F-4D97-AF65-F5344CB8AC3E}">
        <p14:creationId xmlns:p14="http://schemas.microsoft.com/office/powerpoint/2010/main" val="1173185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th-TH" b="1" dirty="0"/>
              <a:t>ขั้นตอนที่ 1 การเลือกหัวข้อ</a:t>
            </a:r>
            <a:r>
              <a:rPr lang="th-TH" b="1" dirty="0" smtClean="0"/>
              <a:t>เรื่อง</a:t>
            </a:r>
          </a:p>
          <a:p>
            <a:endParaRPr lang="en-US" dirty="0"/>
          </a:p>
        </p:txBody>
      </p:sp>
      <p:sp>
        <p:nvSpPr>
          <p:cNvPr id="3" name="Title 2"/>
          <p:cNvSpPr>
            <a:spLocks noGrp="1"/>
          </p:cNvSpPr>
          <p:nvPr>
            <p:ph type="title"/>
          </p:nvPr>
        </p:nvSpPr>
        <p:spPr/>
        <p:txBody>
          <a:bodyPr>
            <a:normAutofit fontScale="90000"/>
          </a:bodyPr>
          <a:lstStyle/>
          <a:p>
            <a:pPr algn="ctr"/>
            <a:r>
              <a:rPr lang="th-TH" dirty="0" smtClean="0">
                <a:effectLst/>
              </a:rPr>
              <a:t> </a:t>
            </a:r>
            <a:r>
              <a:rPr lang="th-TH" dirty="0">
                <a:effectLst/>
              </a:rPr>
              <a:t>การเตรียมความพร้อมก่อนลงมือเขียน</a:t>
            </a:r>
            <a:r>
              <a:rPr lang="en-US" dirty="0">
                <a:effectLst/>
              </a:rPr>
              <a:t/>
            </a:r>
            <a:br>
              <a:rPr lang="en-US" dirty="0">
                <a:effectLst/>
              </a:rPr>
            </a:br>
            <a:endParaRPr lang="th-TH"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916832"/>
            <a:ext cx="5471492" cy="4639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9023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th-TH" dirty="0" smtClean="0"/>
          </a:p>
          <a:p>
            <a:pPr marL="109728" indent="0">
              <a:buNone/>
            </a:pPr>
            <a:r>
              <a:rPr lang="en-US" sz="5400" dirty="0" smtClean="0"/>
              <a:t>1.</a:t>
            </a:r>
            <a:r>
              <a:rPr lang="th-TH" sz="5400" dirty="0" smtClean="0"/>
              <a:t>เริ่มจากการอ่าน</a:t>
            </a:r>
          </a:p>
          <a:p>
            <a:pPr marL="109728" indent="0">
              <a:buNone/>
            </a:pPr>
            <a:r>
              <a:rPr lang="en-US" sz="5400" dirty="0" smtClean="0"/>
              <a:t>2.</a:t>
            </a:r>
            <a:r>
              <a:rPr lang="th-TH" sz="5400" dirty="0" smtClean="0"/>
              <a:t>การจัดระบบความคิด</a:t>
            </a:r>
          </a:p>
          <a:p>
            <a:pPr marL="109728" indent="0">
              <a:buNone/>
            </a:pPr>
            <a:r>
              <a:rPr lang="en-US" sz="5400" dirty="0" smtClean="0"/>
              <a:t>3.</a:t>
            </a:r>
            <a:r>
              <a:rPr lang="th-TH" sz="5400" dirty="0" smtClean="0"/>
              <a:t>เขียนฉบับร่าง </a:t>
            </a:r>
            <a:r>
              <a:rPr lang="en-US" sz="5400" dirty="0" smtClean="0"/>
              <a:t>(Draft)</a:t>
            </a:r>
            <a:endParaRPr lang="th-TH" sz="5400" dirty="0"/>
          </a:p>
        </p:txBody>
      </p:sp>
      <p:sp>
        <p:nvSpPr>
          <p:cNvPr id="3" name="Title 2"/>
          <p:cNvSpPr>
            <a:spLocks noGrp="1"/>
          </p:cNvSpPr>
          <p:nvPr>
            <p:ph type="title"/>
          </p:nvPr>
        </p:nvSpPr>
        <p:spPr/>
        <p:txBody>
          <a:bodyPr>
            <a:normAutofit fontScale="90000"/>
          </a:bodyPr>
          <a:lstStyle/>
          <a:p>
            <a:r>
              <a:rPr lang="th-TH" sz="4400" dirty="0" smtClean="0">
                <a:latin typeface="TH Chakra Petch" pitchFamily="-84" charset="0"/>
                <a:ea typeface="MS PGothic" pitchFamily="34" charset="-128"/>
                <a:cs typeface="Tunga" pitchFamily="34" charset="0"/>
              </a:rPr>
              <a:t>     การวาง</a:t>
            </a:r>
            <a:r>
              <a:rPr lang="th-TH" sz="4400" dirty="0">
                <a:latin typeface="TH Chakra Petch" pitchFamily="-84" charset="0"/>
                <a:ea typeface="MS PGothic" pitchFamily="34" charset="-128"/>
                <a:cs typeface="Tunga" pitchFamily="34" charset="0"/>
              </a:rPr>
              <a:t>โครงเรื่อง </a:t>
            </a:r>
            <a:br>
              <a:rPr lang="th-TH" sz="4400" dirty="0">
                <a:latin typeface="TH Chakra Petch" pitchFamily="-84" charset="0"/>
                <a:ea typeface="MS PGothic" pitchFamily="34" charset="-128"/>
                <a:cs typeface="Tunga" pitchFamily="34" charset="0"/>
              </a:rPr>
            </a:br>
            <a:r>
              <a:rPr lang="th-TH" sz="4400" dirty="0">
                <a:latin typeface="TH Chakra Petch" pitchFamily="-84" charset="0"/>
                <a:ea typeface="MS PGothic" pitchFamily="34" charset="-128"/>
                <a:cs typeface="Tunga" pitchFamily="34" charset="0"/>
              </a:rPr>
              <a:t> (</a:t>
            </a:r>
            <a:r>
              <a:rPr lang="fr-FR" sz="6700" i="1" dirty="0">
                <a:latin typeface="TH Chakra Petch" pitchFamily="-84" charset="0"/>
                <a:ea typeface="MS PGothic" pitchFamily="34" charset="-128"/>
                <a:cs typeface="Tunga" pitchFamily="34" charset="0"/>
              </a:rPr>
              <a:t>Organise </a:t>
            </a:r>
            <a:r>
              <a:rPr lang="fr-FR" sz="6700" i="1" dirty="0" err="1">
                <a:latin typeface="TH Chakra Petch" pitchFamily="-84" charset="0"/>
                <a:ea typeface="MS PGothic" pitchFamily="34" charset="-128"/>
                <a:cs typeface="Tunga" pitchFamily="34" charset="0"/>
              </a:rPr>
              <a:t>Your</a:t>
            </a:r>
            <a:r>
              <a:rPr lang="fr-FR" sz="6700" i="1" dirty="0">
                <a:latin typeface="TH Chakra Petch" pitchFamily="-84" charset="0"/>
                <a:ea typeface="MS PGothic" pitchFamily="34" charset="-128"/>
                <a:cs typeface="Tunga" pitchFamily="34" charset="0"/>
              </a:rPr>
              <a:t> </a:t>
            </a:r>
            <a:r>
              <a:rPr lang="fr-FR" sz="6700" i="1" dirty="0" err="1">
                <a:latin typeface="TH Chakra Petch" pitchFamily="-84" charset="0"/>
                <a:ea typeface="MS PGothic" pitchFamily="34" charset="-128"/>
                <a:cs typeface="Tunga" pitchFamily="34" charset="0"/>
              </a:rPr>
              <a:t>Material</a:t>
            </a:r>
            <a:r>
              <a:rPr lang="th-TH" sz="6700" i="1" dirty="0">
                <a:latin typeface="TH Chakra Petch" pitchFamily="-84" charset="0"/>
                <a:ea typeface="MS PGothic" pitchFamily="34" charset="-128"/>
                <a:cs typeface="Tunga" pitchFamily="34" charset="0"/>
              </a:rPr>
              <a:t>)</a:t>
            </a:r>
            <a:r>
              <a:rPr lang="fr-FR" sz="6700" i="1" dirty="0">
                <a:latin typeface="TH Chakra Petch" pitchFamily="-84" charset="0"/>
                <a:ea typeface="MS PGothic" pitchFamily="34" charset="-128"/>
                <a:cs typeface="Tunga" pitchFamily="34" charset="0"/>
              </a:rPr>
              <a:t> </a:t>
            </a:r>
            <a:endParaRPr lang="th-TH" sz="67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221089"/>
            <a:ext cx="3167881" cy="257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4242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743325" y="1400175"/>
            <a:ext cx="5121275" cy="1476375"/>
          </a:xfrm>
        </p:spPr>
        <p:txBody>
          <a:bodyPr wrap="square" numCol="1" compatLnSpc="1">
            <a:prstTxWarp prst="textNoShape">
              <a:avLst/>
            </a:prstTxWarp>
          </a:bodyPr>
          <a:lstStyle/>
          <a:p>
            <a:pPr eaLnBrk="1" hangingPunct="1">
              <a:defRPr/>
            </a:pPr>
            <a:r>
              <a:rPr lang="th-TH" smtClean="0">
                <a:latin typeface="KodchiangUPC" pitchFamily="18" charset="-34"/>
              </a:rPr>
              <a:t>๒.</a:t>
            </a:r>
            <a:endParaRPr lang="en-US" smtClean="0"/>
          </a:p>
        </p:txBody>
      </p:sp>
      <p:sp>
        <p:nvSpPr>
          <p:cNvPr id="20483" name="Title 2"/>
          <p:cNvSpPr>
            <a:spLocks noGrp="1"/>
          </p:cNvSpPr>
          <p:nvPr>
            <p:ph type="title"/>
          </p:nvPr>
        </p:nvSpPr>
        <p:spPr>
          <a:xfrm>
            <a:off x="251520" y="476672"/>
            <a:ext cx="8611493" cy="1512168"/>
          </a:xfrm>
        </p:spPr>
        <p:txBody>
          <a:bodyPr>
            <a:normAutofit fontScale="90000"/>
          </a:bodyPr>
          <a:lstStyle/>
          <a:p>
            <a:pPr eaLnBrk="1" hangingPunct="1"/>
            <a:r>
              <a:rPr lang="th-TH" sz="5400" cap="none" dirty="0">
                <a:latin typeface="TH Chakra Petch" pitchFamily="-84" charset="0"/>
                <a:ea typeface="MS PGothic" pitchFamily="34" charset="-128"/>
                <a:cs typeface="Tunga" pitchFamily="34" charset="0"/>
              </a:rPr>
              <a:t>การเขียนฉบับร่าง</a:t>
            </a:r>
            <a:br>
              <a:rPr lang="th-TH" sz="5400" cap="none" dirty="0">
                <a:latin typeface="TH Chakra Petch" pitchFamily="-84" charset="0"/>
                <a:ea typeface="MS PGothic" pitchFamily="34" charset="-128"/>
                <a:cs typeface="Tunga" pitchFamily="34" charset="0"/>
              </a:rPr>
            </a:br>
            <a:r>
              <a:rPr lang="fr-FR" sz="5400" b="1" i="1" cap="none" dirty="0" err="1">
                <a:latin typeface="TH Chakra Petch" pitchFamily="-84" charset="0"/>
                <a:ea typeface="MS PGothic" pitchFamily="34" charset="-128"/>
                <a:cs typeface="Tunga" pitchFamily="34" charset="0"/>
              </a:rPr>
              <a:t>Draft</a:t>
            </a:r>
            <a:r>
              <a:rPr lang="fr-FR" sz="5400" b="1" i="1" cap="none" dirty="0">
                <a:latin typeface="TH Chakra Petch" pitchFamily="-84" charset="0"/>
                <a:ea typeface="MS PGothic" pitchFamily="34" charset="-128"/>
                <a:cs typeface="Tunga" pitchFamily="34" charset="0"/>
              </a:rPr>
              <a:t> </a:t>
            </a:r>
            <a:r>
              <a:rPr lang="fr-FR" sz="5400" b="1" i="1" cap="none" dirty="0" err="1">
                <a:latin typeface="TH Chakra Petch" pitchFamily="-84" charset="0"/>
                <a:ea typeface="MS PGothic" pitchFamily="34" charset="-128"/>
                <a:cs typeface="Tunga" pitchFamily="34" charset="0"/>
              </a:rPr>
              <a:t>Your</a:t>
            </a:r>
            <a:r>
              <a:rPr lang="th-TH" sz="5400" b="1" i="1" cap="none" dirty="0">
                <a:latin typeface="TH Chakra Petch" pitchFamily="-84" charset="0"/>
                <a:ea typeface="MS PGothic" pitchFamily="34" charset="-128"/>
                <a:cs typeface="Tunga" pitchFamily="34" charset="0"/>
              </a:rPr>
              <a:t> </a:t>
            </a:r>
            <a:r>
              <a:rPr lang="th-TH" sz="5400" b="1" i="1" cap="none" dirty="0" err="1">
                <a:latin typeface="TH Chakra Petch" pitchFamily="-84" charset="0"/>
                <a:ea typeface="MS PGothic" pitchFamily="34" charset="-128"/>
                <a:cs typeface="Tunga" pitchFamily="34" charset="0"/>
              </a:rPr>
              <a:t>Article</a:t>
            </a:r>
            <a:endParaRPr sz="5400" cap="none" dirty="0">
              <a:latin typeface="TH Chakra Petch" pitchFamily="-84" charset="0"/>
              <a:ea typeface="MS PGothic" pitchFamily="34" charset="-128"/>
              <a:cs typeface="Tunga"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16832"/>
            <a:ext cx="8352928" cy="494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1255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ชื่อเรื่อง 1"/>
          <p:cNvSpPr>
            <a:spLocks noGrp="1"/>
          </p:cNvSpPr>
          <p:nvPr>
            <p:ph type="title"/>
          </p:nvPr>
        </p:nvSpPr>
        <p:spPr/>
        <p:txBody>
          <a:bodyPr/>
          <a:lstStyle/>
          <a:p>
            <a:r>
              <a:rPr lang="en-US" smtClean="0"/>
              <a:t>Journal articles (</a:t>
            </a:r>
            <a:r>
              <a:rPr lang="th-TH" smtClean="0"/>
              <a:t>บทความในวารสาร</a:t>
            </a:r>
            <a:r>
              <a:rPr lang="en-US" smtClean="0"/>
              <a:t>)</a:t>
            </a:r>
            <a:endParaRPr lang="th-TH" smtClean="0"/>
          </a:p>
        </p:txBody>
      </p:sp>
      <p:sp>
        <p:nvSpPr>
          <p:cNvPr id="14339" name="ตัวยึดเนื้อหา 2"/>
          <p:cNvSpPr>
            <a:spLocks noGrp="1"/>
          </p:cNvSpPr>
          <p:nvPr>
            <p:ph idx="1"/>
          </p:nvPr>
        </p:nvSpPr>
        <p:spPr/>
        <p:txBody>
          <a:bodyPr/>
          <a:lstStyle/>
          <a:p>
            <a:endParaRPr lang="th-TH" dirty="0" smtClean="0"/>
          </a:p>
        </p:txBody>
      </p:sp>
      <p:pic>
        <p:nvPicPr>
          <p:cNvPr id="14340" name="Picture 2" descr="Image: Emerald Journals"/>
          <p:cNvPicPr>
            <a:picLocks noChangeAspect="1" noChangeArrowheads="1"/>
          </p:cNvPicPr>
          <p:nvPr/>
        </p:nvPicPr>
        <p:blipFill>
          <a:blip r:embed="rId2"/>
          <a:srcRect/>
          <a:stretch>
            <a:fillRect/>
          </a:stretch>
        </p:blipFill>
        <p:spPr bwMode="auto">
          <a:xfrm>
            <a:off x="571500" y="1268760"/>
            <a:ext cx="7391400" cy="2598390"/>
          </a:xfrm>
          <a:prstGeom prst="rect">
            <a:avLst/>
          </a:prstGeom>
          <a:noFill/>
          <a:ln w="9525">
            <a:noFill/>
            <a:miter lim="800000"/>
            <a:headEnd/>
            <a:tailEnd/>
          </a:ln>
        </p:spPr>
      </p:pic>
      <p:pic>
        <p:nvPicPr>
          <p:cNvPr id="14341" name="Picture 4" descr="Bannner: Emerald website changes."/>
          <p:cNvPicPr>
            <a:picLocks noChangeAspect="1" noChangeArrowheads="1"/>
          </p:cNvPicPr>
          <p:nvPr/>
        </p:nvPicPr>
        <p:blipFill>
          <a:blip r:embed="rId3"/>
          <a:srcRect/>
          <a:stretch>
            <a:fillRect/>
          </a:stretch>
        </p:blipFill>
        <p:spPr bwMode="auto">
          <a:xfrm>
            <a:off x="857250" y="4143375"/>
            <a:ext cx="2643188" cy="1704975"/>
          </a:xfrm>
          <a:prstGeom prst="rect">
            <a:avLst/>
          </a:prstGeom>
          <a:noFill/>
          <a:ln w="9525">
            <a:noFill/>
            <a:miter lim="800000"/>
            <a:headEnd/>
            <a:tailEnd/>
          </a:ln>
        </p:spPr>
      </p:pic>
      <p:pic>
        <p:nvPicPr>
          <p:cNvPr id="14342" name="Picture 8" descr="Elsevier Tree"/>
          <p:cNvPicPr>
            <a:picLocks noChangeAspect="1" noChangeArrowheads="1"/>
          </p:cNvPicPr>
          <p:nvPr/>
        </p:nvPicPr>
        <p:blipFill>
          <a:blip r:embed="rId4"/>
          <a:srcRect/>
          <a:stretch>
            <a:fillRect/>
          </a:stretch>
        </p:blipFill>
        <p:spPr bwMode="auto">
          <a:xfrm>
            <a:off x="3857625" y="4000500"/>
            <a:ext cx="3071813" cy="1766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th-TH" sz="4400" dirty="0">
                <a:latin typeface="PSL-ThaiAntique" pitchFamily="-84" charset="0"/>
              </a:rPr>
              <a:t>แนวทางที่สำคัญคือเราต้องเตรียมให้พร้อมก่อนลงมือเขียน</a:t>
            </a:r>
            <a:endParaRPr lang="en-US" sz="4400" dirty="0">
              <a:latin typeface="PSL-ThaiAntique" pitchFamily="-84" charset="0"/>
            </a:endParaRPr>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84168" y="2204864"/>
            <a:ext cx="2609314" cy="3657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608" y="1484784"/>
            <a:ext cx="8596313" cy="498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5699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marL="109728" algn="ctr"/>
            <a:r>
              <a:rPr lang="th-TH" dirty="0" smtClean="0"/>
              <a:t>                  </a:t>
            </a:r>
            <a:br>
              <a:rPr lang="th-TH" dirty="0" smtClean="0"/>
            </a:br>
            <a:r>
              <a:rPr lang="th-TH" dirty="0" smtClean="0"/>
              <a:t>บทความปริทัศน์</a:t>
            </a:r>
            <a:br>
              <a:rPr lang="th-TH" dirty="0" smtClean="0"/>
            </a:br>
            <a:r>
              <a:rPr lang="th-TH" sz="3100" dirty="0"/>
              <a:t>การลอกเลียนงานวิชาการและวรรณกรรมโดยมิชอบ </a:t>
            </a:r>
            <a:r>
              <a:rPr lang="en-US" sz="3100" dirty="0"/>
              <a:t>(Plagiarism)</a:t>
            </a:r>
            <a:br>
              <a:rPr lang="en-US" sz="3100" dirty="0"/>
            </a:br>
            <a:endParaRPr lang="en-US" sz="3100" dirty="0"/>
          </a:p>
        </p:txBody>
      </p:sp>
      <p:sp>
        <p:nvSpPr>
          <p:cNvPr id="5" name="Content Placeholder 4"/>
          <p:cNvSpPr>
            <a:spLocks noGrp="1"/>
          </p:cNvSpPr>
          <p:nvPr>
            <p:ph idx="1"/>
          </p:nvPr>
        </p:nvSpPr>
        <p:spPr/>
        <p:txBody>
          <a:bodyPr>
            <a:normAutofit fontScale="25000" lnSpcReduction="20000"/>
          </a:bodyPr>
          <a:lstStyle/>
          <a:p>
            <a:pPr marL="109728" indent="0">
              <a:buNone/>
            </a:pPr>
            <a:endParaRPr lang="th-TH" dirty="0" smtClean="0"/>
          </a:p>
          <a:p>
            <a:pPr marL="109728" indent="0">
              <a:buNone/>
            </a:pPr>
            <a:endParaRPr lang="th-TH" sz="3300" dirty="0"/>
          </a:p>
          <a:p>
            <a:pPr marL="109728" indent="0">
              <a:buNone/>
            </a:pPr>
            <a:r>
              <a:rPr lang="th-TH" sz="3300" dirty="0" smtClean="0"/>
              <a:t>							</a:t>
            </a:r>
            <a:r>
              <a:rPr lang="th-TH" sz="8000" dirty="0" smtClean="0"/>
              <a:t>จิ</a:t>
            </a:r>
            <a:r>
              <a:rPr lang="th-TH" sz="8000" dirty="0"/>
              <a:t>ราภา  </a:t>
            </a:r>
            <a:r>
              <a:rPr lang="th-TH" sz="8000" dirty="0" err="1"/>
              <a:t>วิทยาภิ</a:t>
            </a:r>
            <a:r>
              <a:rPr lang="th-TH" sz="8000" dirty="0"/>
              <a:t>รักษ์</a:t>
            </a:r>
            <a:r>
              <a:rPr lang="en-US" sz="8000" dirty="0"/>
              <a:t>*</a:t>
            </a:r>
          </a:p>
          <a:p>
            <a:pPr marL="109728" lvl="0" indent="0">
              <a:buNone/>
            </a:pPr>
            <a:r>
              <a:rPr lang="en-US" sz="9600" b="1" dirty="0" smtClean="0"/>
              <a:t>1. </a:t>
            </a:r>
            <a:r>
              <a:rPr lang="th-TH" sz="9600" b="1" dirty="0" smtClean="0"/>
              <a:t>บท</a:t>
            </a:r>
            <a:r>
              <a:rPr lang="th-TH" sz="9600" b="1" dirty="0"/>
              <a:t>นำ</a:t>
            </a:r>
            <a:endParaRPr lang="en-US" sz="9600" b="1" dirty="0"/>
          </a:p>
          <a:p>
            <a:r>
              <a:rPr lang="th-TH" sz="7200" dirty="0"/>
              <a:t>	ปัจจุบันการเข้าถึงข้อมูลทางอินเตอร์เน็ตในโลกออนไลน์ทำให้นักวิชาการผลิตผลงานได้ง่าย และสะดวกรวดเร็ว การนำข้อเขียนหรือแนวคิดของผู้อื่นมาใช้ต้องอ้างอิงแหล่งที่มาอย่างเคร่งครัด ในวัฒนธรรมตะวันตกจะเข้มงวดมากเกี่ยวกับเรื่องการลอกเลียนผลงานโดยไม่กล่าวถึงแหล่งที่มา   หรือเรียกอีกอย่างว่าการโจรกรรมทางวรรณกรรม </a:t>
            </a:r>
            <a:r>
              <a:rPr lang="en-US" sz="7200" dirty="0"/>
              <a:t>(Plagiarism) </a:t>
            </a:r>
            <a:r>
              <a:rPr lang="th-TH" sz="7200" dirty="0"/>
              <a:t>ซึ่งถือเป็นรูปแบบหนึ่งของอาชญากรรมทางวิชาการ </a:t>
            </a:r>
            <a:r>
              <a:rPr lang="en-US" sz="7200" dirty="0"/>
              <a:t>(Academic Dishonesty) </a:t>
            </a:r>
            <a:r>
              <a:rPr lang="th-TH" sz="7200" dirty="0"/>
              <a:t>เป็นการขโมยความคิด คำพูด การเขียนของผู้อื่นมาใช้โดยมิได้อ้างอิงแหล่งที่มา </a:t>
            </a:r>
            <a:r>
              <a:rPr lang="en-US" sz="7200" dirty="0"/>
              <a:t>(Citation) </a:t>
            </a:r>
            <a:endParaRPr lang="en-US" sz="7200" dirty="0" smtClean="0"/>
          </a:p>
          <a:p>
            <a:endParaRPr lang="en-US" sz="7200" dirty="0"/>
          </a:p>
          <a:p>
            <a:r>
              <a:rPr lang="th-TH" sz="7200" dirty="0"/>
              <a:t>	ในประเทศไทยเมื่อไม่นานมานี้ มติสภามหาวิทยาลัยที่มีชื่อเสียงแห่งหนึ่ง  ได้ทำการเพิกถอนปริญญาเอกที่ได้รับไปแล้ว หลังจากการตรวจสอบพบว่า วิทยานิพนธ์ระดับดุษฎีบัณฑิตได้มีการลอกเลียนผลงานทางวิชาการ ของผู้อื่นและนำไปเป็นส่วนหนึ่งของวิทยานิพนธ์เพื่อสำเร็จการศึกษาอย่างมีนัยสำคัญในส่วนที่เป็นสาระสำคัญ ซึ่งเข้าข่ายการลอกเลียนวรรณกรรมโดยมิชอบ ถือว่าเป็นการกระทำที่ผิดต่อจริยธรรมทางวิชาการ กรณีนี้ถือเป็นรายแรกของประเทศไทย ซึ่งสภามหาวิทยาลัยชั้นนำได้เริ่มปฏิบัติการเพิกถอนปริญญา ทำให้เป็นบทเรียนว่าการทำวิทยานิพนธ์ หรือผลงานวิชาการต้องสร้างองค์ความรู้ใหม่ด้วยตนเอง หากจะทบทวนเปรียบเทียบวรรณกรรม เอกสาร และงานวิจัยที่เกี่ยวข้อง ต้องอ้างอิง</a:t>
            </a:r>
            <a:r>
              <a:rPr lang="th-TH" sz="7200" dirty="0" smtClean="0"/>
              <a:t>แหล่งที่มา</a:t>
            </a:r>
          </a:p>
          <a:p>
            <a:endParaRPr lang="en-US" sz="7200" dirty="0"/>
          </a:p>
          <a:p>
            <a:r>
              <a:rPr lang="th-TH" sz="7200" dirty="0"/>
              <a:t>     บทความนี้มีวัตถุประสงค์เพื่อนำเสนอรูปแบบ และวิธีการหลีกเลี่ยงการลอกเลียนผลงานโดยมิชอบ โดยการอ้างอิงคำพูด </a:t>
            </a:r>
            <a:r>
              <a:rPr lang="en-US" sz="7200" dirty="0"/>
              <a:t>(Quoting) </a:t>
            </a:r>
            <a:r>
              <a:rPr lang="th-TH" sz="7200" dirty="0"/>
              <a:t>และการถอดความ </a:t>
            </a:r>
            <a:r>
              <a:rPr lang="en-US" sz="7200" dirty="0"/>
              <a:t>(Paraphrasing)</a:t>
            </a:r>
            <a:r>
              <a:rPr lang="th-TH" sz="7200" dirty="0"/>
              <a:t>   ในการเขียนระดับนานาชาติการนำความรู้ และข้อมูลผู้อื่นมาใช้อย่างถูกต้องควรอ้างอิงแหล่งที่มา ถือว่าเป็นการให้เกียรติแก่ผู้สร้างองค์ความรู้ การมีแหล่งอ้างอิงมากยิ่งดี เพราะได้ทราบว่าผู้เขียนมีการศึกษาอย่างละเอียด ลึกซึ้ง และยังเป็นการป้องกันว่าบทความ หรือผลงานที่เขียนนั้นไม่ถูกต้องตามหลักมาตรฐานสากล </a:t>
            </a:r>
            <a:endParaRPr lang="en-US" sz="7200" dirty="0"/>
          </a:p>
          <a:p>
            <a:pPr marL="109728" indent="0">
              <a:buNone/>
            </a:pPr>
            <a:r>
              <a:rPr lang="th-TH" sz="7200" dirty="0"/>
              <a:t> </a:t>
            </a:r>
            <a:endParaRPr lang="en-US" sz="7200" dirty="0"/>
          </a:p>
          <a:p>
            <a:endParaRPr lang="th-TH" sz="7200" dirty="0"/>
          </a:p>
        </p:txBody>
      </p:sp>
    </p:spTree>
    <p:extLst>
      <p:ext uri="{BB962C8B-B14F-4D97-AF65-F5344CB8AC3E}">
        <p14:creationId xmlns:p14="http://schemas.microsoft.com/office/powerpoint/2010/main" val="31814797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5472608"/>
          </a:xfrm>
        </p:spPr>
        <p:txBody>
          <a:bodyPr>
            <a:normAutofit/>
          </a:bodyPr>
          <a:lstStyle/>
          <a:p>
            <a:pPr marL="109728" lvl="0" indent="0">
              <a:buNone/>
            </a:pPr>
            <a:r>
              <a:rPr lang="en-US" sz="4000" b="1" dirty="0" smtClean="0"/>
              <a:t>1. </a:t>
            </a:r>
            <a:r>
              <a:rPr lang="th-TH" sz="4000" b="1" dirty="0" smtClean="0"/>
              <a:t>บทนำ</a:t>
            </a:r>
            <a:endParaRPr lang="en-US" sz="4000" b="1" dirty="0" smtClean="0"/>
          </a:p>
          <a:p>
            <a:pPr marL="109728" lvl="0" indent="0">
              <a:buNone/>
            </a:pPr>
            <a:r>
              <a:rPr lang="en-US" sz="4000" b="1" dirty="0" smtClean="0"/>
              <a:t>2.</a:t>
            </a:r>
            <a:r>
              <a:rPr lang="th-TH" sz="4000" b="1" dirty="0" smtClean="0"/>
              <a:t>รูปแบบ</a:t>
            </a:r>
            <a:r>
              <a:rPr lang="th-TH" sz="4000" b="1" dirty="0"/>
              <a:t>ของการลอกเลียนงาน</a:t>
            </a:r>
            <a:r>
              <a:rPr lang="th-TH" sz="4000" b="1" dirty="0" smtClean="0"/>
              <a:t>วิชาการ</a:t>
            </a:r>
          </a:p>
          <a:p>
            <a:pPr marL="109728" lvl="0" indent="0">
              <a:buNone/>
            </a:pPr>
            <a:r>
              <a:rPr lang="en-US" sz="4000" b="1" dirty="0" smtClean="0"/>
              <a:t>3.</a:t>
            </a:r>
            <a:r>
              <a:rPr lang="th-TH" sz="4000" b="1" dirty="0" smtClean="0"/>
              <a:t>วิธีการ</a:t>
            </a:r>
            <a:r>
              <a:rPr lang="th-TH" sz="4000" b="1" dirty="0"/>
              <a:t>หลีกเลี่ยงการลอกเลียนผลงานโดยมิ</a:t>
            </a:r>
            <a:r>
              <a:rPr lang="th-TH" sz="4000" b="1" dirty="0" smtClean="0"/>
              <a:t>ชอบ</a:t>
            </a:r>
          </a:p>
          <a:p>
            <a:pPr marL="109728" lvl="0" indent="0">
              <a:buNone/>
            </a:pPr>
            <a:r>
              <a:rPr lang="en-US" sz="4000" b="1" dirty="0" smtClean="0"/>
              <a:t>4</a:t>
            </a:r>
            <a:r>
              <a:rPr lang="en-US" sz="4000" b="1" dirty="0"/>
              <a:t>. </a:t>
            </a:r>
            <a:r>
              <a:rPr lang="th-TH" sz="4000" b="1" dirty="0"/>
              <a:t>เครื่องมือตรวจสอบการลอกเลียนผลงานวิชาการ </a:t>
            </a:r>
            <a:endParaRPr lang="th-TH" sz="4000" b="1" dirty="0" smtClean="0"/>
          </a:p>
          <a:p>
            <a:pPr marL="109728" indent="0">
              <a:buNone/>
            </a:pPr>
            <a:r>
              <a:rPr lang="en-US" sz="4000" b="1" dirty="0"/>
              <a:t>5.</a:t>
            </a:r>
            <a:r>
              <a:rPr lang="th-TH" sz="4000" b="1" dirty="0"/>
              <a:t>วิธีการอ้างคำพูด </a:t>
            </a:r>
            <a:r>
              <a:rPr lang="en-US" sz="4000" b="1" dirty="0"/>
              <a:t>(Quoting) </a:t>
            </a:r>
            <a:r>
              <a:rPr lang="th-TH" sz="4000" b="1" dirty="0"/>
              <a:t>และการถอด</a:t>
            </a:r>
            <a:r>
              <a:rPr lang="th-TH" sz="4000" b="1" dirty="0" smtClean="0"/>
              <a:t>ความ</a:t>
            </a:r>
            <a:r>
              <a:rPr lang="en-US" sz="4000" b="1" dirty="0" smtClean="0"/>
              <a:t>(Paraphrasing)</a:t>
            </a:r>
            <a:endParaRPr lang="th-TH" sz="4000" b="1" dirty="0" smtClean="0"/>
          </a:p>
          <a:p>
            <a:pPr marL="109728" indent="0">
              <a:buNone/>
            </a:pPr>
            <a:r>
              <a:rPr lang="th-TH" sz="4000" b="1" dirty="0" smtClean="0"/>
              <a:t> </a:t>
            </a:r>
            <a:r>
              <a:rPr lang="en-US" sz="4000" b="1" dirty="0" smtClean="0"/>
              <a:t>6.</a:t>
            </a:r>
            <a:r>
              <a:rPr lang="th-TH" sz="4000" b="1" dirty="0" smtClean="0"/>
              <a:t> สรุป</a:t>
            </a:r>
          </a:p>
          <a:p>
            <a:pPr marL="109728" indent="0">
              <a:buNone/>
            </a:pPr>
            <a:r>
              <a:rPr lang="en-US" sz="4000" b="1" dirty="0" smtClean="0"/>
              <a:t>7.</a:t>
            </a:r>
            <a:r>
              <a:rPr lang="th-TH" sz="4000" b="1" dirty="0"/>
              <a:t> เอกสารอ้างอิง</a:t>
            </a:r>
            <a:endParaRPr lang="en-US" sz="4000" dirty="0"/>
          </a:p>
          <a:p>
            <a:pPr marL="109728" indent="0">
              <a:buNone/>
            </a:pPr>
            <a:endParaRPr lang="en-US" sz="2800" dirty="0"/>
          </a:p>
          <a:p>
            <a:endParaRPr lang="th-TH" dirty="0"/>
          </a:p>
        </p:txBody>
      </p:sp>
      <p:sp>
        <p:nvSpPr>
          <p:cNvPr id="3" name="Title 2"/>
          <p:cNvSpPr>
            <a:spLocks noGrp="1"/>
          </p:cNvSpPr>
          <p:nvPr>
            <p:ph type="title"/>
          </p:nvPr>
        </p:nvSpPr>
        <p:spPr/>
        <p:txBody>
          <a:bodyPr/>
          <a:lstStyle/>
          <a:p>
            <a:r>
              <a:rPr lang="th-TH" dirty="0" smtClean="0"/>
              <a:t>การเขียนเค้าโครงร่างบทความ</a:t>
            </a:r>
            <a:endParaRPr lang="th-TH" dirty="0"/>
          </a:p>
        </p:txBody>
      </p:sp>
    </p:spTree>
    <p:extLst>
      <p:ext uri="{BB962C8B-B14F-4D97-AF65-F5344CB8AC3E}">
        <p14:creationId xmlns:p14="http://schemas.microsoft.com/office/powerpoint/2010/main" val="2463518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TASK</a:t>
            </a:r>
            <a:endParaRPr lang="th-TH"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5310" y="2790012"/>
            <a:ext cx="7413379" cy="19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5087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h-TH" dirty="0" smtClean="0"/>
              <a:t>          </a:t>
            </a:r>
            <a:endParaRPr lang="th-TH"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844824"/>
            <a:ext cx="8424936"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40104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th-TH" dirty="0"/>
              <a:t>การเขียนรายงานการวิจัยภาษาอังกฤษอาจมีความยุ่งยากสำหรับนักวิชาการไทยซึ่งไม่คุ้นเคยกับการเขียนรายงานเป็นภาษาอังกฤษ  </a:t>
            </a:r>
            <a:endParaRPr lang="th-TH" dirty="0" smtClean="0"/>
          </a:p>
          <a:p>
            <a:endParaRPr lang="th-TH" dirty="0"/>
          </a:p>
          <a:p>
            <a:endParaRPr lang="th-TH" dirty="0" smtClean="0"/>
          </a:p>
          <a:p>
            <a:pPr marL="109728" indent="0">
              <a:buNone/>
            </a:pPr>
            <a:endParaRPr lang="th-TH" dirty="0"/>
          </a:p>
          <a:p>
            <a:pPr marL="109728" indent="0">
              <a:buNone/>
            </a:pPr>
            <a:endParaRPr lang="th-TH" dirty="0" smtClean="0"/>
          </a:p>
          <a:p>
            <a:pPr marL="109728" indent="0">
              <a:buNone/>
            </a:pPr>
            <a:endParaRPr lang="th-TH" dirty="0"/>
          </a:p>
          <a:p>
            <a:pPr marL="109728" indent="0">
              <a:buNone/>
            </a:pPr>
            <a:r>
              <a:rPr lang="th-TH" dirty="0" smtClean="0"/>
              <a:t>การเขียนรายงาน</a:t>
            </a:r>
            <a:r>
              <a:rPr lang="th-TH" dirty="0"/>
              <a:t>การวิจัยเป็นภาษาอังกฤษ โดยเริ่มตั้งแต่การเขียน </a:t>
            </a:r>
            <a:r>
              <a:rPr lang="th-TH" b="1" dirty="0"/>
              <a:t>ชื่อเรื่อง</a:t>
            </a:r>
            <a:r>
              <a:rPr lang="th-TH" dirty="0"/>
              <a:t> </a:t>
            </a:r>
            <a:r>
              <a:rPr lang="th-TH" b="1" dirty="0"/>
              <a:t>บทคัดย่อ</a:t>
            </a:r>
            <a:r>
              <a:rPr lang="th-TH" dirty="0"/>
              <a:t> </a:t>
            </a:r>
            <a:r>
              <a:rPr lang="th-TH" b="1" dirty="0"/>
              <a:t>บทนำ</a:t>
            </a:r>
            <a:r>
              <a:rPr lang="th-TH" dirty="0"/>
              <a:t> </a:t>
            </a:r>
            <a:r>
              <a:rPr lang="th-TH" b="1" dirty="0"/>
              <a:t>เอกสารและวรรณคดีที่เกี่ยวข้อง</a:t>
            </a:r>
            <a:r>
              <a:rPr lang="th-TH" dirty="0"/>
              <a:t> </a:t>
            </a:r>
            <a:r>
              <a:rPr lang="th-TH" b="1" dirty="0"/>
              <a:t> การถอดความและการอ้างอิง</a:t>
            </a:r>
            <a:r>
              <a:rPr lang="th-TH" dirty="0"/>
              <a:t> </a:t>
            </a:r>
            <a:r>
              <a:rPr lang="th-TH" b="1" dirty="0"/>
              <a:t>ระเบียบวิธีวิจัย</a:t>
            </a:r>
            <a:r>
              <a:rPr lang="th-TH" dirty="0"/>
              <a:t> </a:t>
            </a:r>
            <a:r>
              <a:rPr lang="th-TH" b="1" dirty="0"/>
              <a:t>ผลการวิจัย การอภิปรายผล</a:t>
            </a:r>
            <a:r>
              <a:rPr lang="th-TH" dirty="0"/>
              <a:t> </a:t>
            </a:r>
            <a:r>
              <a:rPr lang="th-TH" b="1" dirty="0"/>
              <a:t>บทสรุป และข้อเสนอแนะ</a:t>
            </a:r>
            <a:endParaRPr lang="en-US" dirty="0"/>
          </a:p>
        </p:txBody>
      </p:sp>
      <p:sp>
        <p:nvSpPr>
          <p:cNvPr id="3" name="Title 2"/>
          <p:cNvSpPr>
            <a:spLocks noGrp="1"/>
          </p:cNvSpPr>
          <p:nvPr>
            <p:ph type="title"/>
          </p:nvPr>
        </p:nvSpPr>
        <p:spPr/>
        <p:txBody>
          <a:bodyPr/>
          <a:lstStyle/>
          <a:p>
            <a:r>
              <a:rPr lang="th-TH" dirty="0">
                <a:effectLst/>
              </a:rPr>
              <a:t>การเขียนบทความวิจัยเป็นภาษาอังกฤษ</a:t>
            </a:r>
            <a:endParaRPr lang="en-US" dirty="0">
              <a:effectLs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486024"/>
            <a:ext cx="4536504" cy="2167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5751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500043"/>
            <a:ext cx="7772400" cy="1428759"/>
          </a:xfrm>
        </p:spPr>
        <p:txBody>
          <a:bodyPr>
            <a:normAutofit fontScale="90000"/>
          </a:bodyPr>
          <a:lstStyle/>
          <a:p>
            <a:r>
              <a:rPr lang="en-US" dirty="0" smtClean="0"/>
              <a:t>Research Article(</a:t>
            </a:r>
            <a:r>
              <a:rPr lang="th-TH" dirty="0" smtClean="0"/>
              <a:t>บทความวิจัย</a:t>
            </a:r>
            <a:r>
              <a:rPr lang="en-US" dirty="0" smtClean="0"/>
              <a:t>) </a:t>
            </a:r>
            <a:br>
              <a:rPr lang="en-US" dirty="0" smtClean="0"/>
            </a:br>
            <a:endParaRPr lang="th-TH" dirty="0"/>
          </a:p>
        </p:txBody>
      </p:sp>
      <p:sp>
        <p:nvSpPr>
          <p:cNvPr id="3" name="ชื่อเรื่องรอง 2"/>
          <p:cNvSpPr>
            <a:spLocks noGrp="1"/>
          </p:cNvSpPr>
          <p:nvPr>
            <p:ph type="subTitle" idx="1"/>
          </p:nvPr>
        </p:nvSpPr>
        <p:spPr>
          <a:xfrm>
            <a:off x="685800" y="1714488"/>
            <a:ext cx="7772400" cy="3096823"/>
          </a:xfrm>
        </p:spPr>
        <p:txBody>
          <a:bodyPr>
            <a:normAutofit/>
          </a:bodyPr>
          <a:lstStyle/>
          <a:p>
            <a:r>
              <a:rPr lang="th-TH" sz="3600" dirty="0" smtClean="0"/>
              <a:t>งานเขียนซึ่งมีการกำหนดประเด็นวัตถุประสงค์ที่ชัดเจน </a:t>
            </a:r>
          </a:p>
          <a:p>
            <a:r>
              <a:rPr lang="th-TH" sz="3600" b="1" dirty="0" smtClean="0"/>
              <a:t>มีการวิเคราะห์ประเด็นตามหลักวิชาการ</a:t>
            </a:r>
          </a:p>
          <a:p>
            <a:r>
              <a:rPr lang="th-TH" sz="3600" b="1" dirty="0" smtClean="0"/>
              <a:t> และมีการสรุปประเด็น</a:t>
            </a:r>
            <a:r>
              <a:rPr lang="th-TH" sz="3600" dirty="0" smtClean="0"/>
              <a:t> </a:t>
            </a:r>
          </a:p>
          <a:p>
            <a:r>
              <a:rPr lang="th-TH" sz="3600" dirty="0" smtClean="0"/>
              <a:t>อาจเป็นการนำความรู้จากแหล่งต่างๆมาวิเคราะห์ </a:t>
            </a:r>
          </a:p>
          <a:p>
            <a:r>
              <a:rPr lang="th-TH" dirty="0" smtClean="0"/>
              <a:t> </a:t>
            </a:r>
            <a:endParaRPr lang="th-TH" dirty="0"/>
          </a:p>
        </p:txBody>
      </p:sp>
      <p:pic>
        <p:nvPicPr>
          <p:cNvPr id="4" name="irc_mi" descr="http://www.internetmonk.com/wp-content/uploads/case-studies.jpg"/>
          <p:cNvPicPr/>
          <p:nvPr/>
        </p:nvPicPr>
        <p:blipFill>
          <a:blip r:embed="rId2"/>
          <a:srcRect/>
          <a:stretch>
            <a:fillRect/>
          </a:stretch>
        </p:blipFill>
        <p:spPr bwMode="auto">
          <a:xfrm>
            <a:off x="971600" y="3429000"/>
            <a:ext cx="7858074" cy="30051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เนื้อหา 1"/>
          <p:cNvSpPr>
            <a:spLocks noGrp="1"/>
          </p:cNvSpPr>
          <p:nvPr>
            <p:ph idx="1"/>
          </p:nvPr>
        </p:nvSpPr>
        <p:spPr/>
        <p:txBody>
          <a:bodyPr/>
          <a:lstStyle/>
          <a:p>
            <a:r>
              <a:rPr lang="th-TH" dirty="0" smtClean="0"/>
              <a:t>ชื่อเรื่อง </a:t>
            </a:r>
            <a:r>
              <a:rPr lang="en-US" dirty="0" smtClean="0"/>
              <a:t>(Title) </a:t>
            </a:r>
            <a:r>
              <a:rPr lang="th-TH" dirty="0" smtClean="0"/>
              <a:t>และข้อความเกี่ยวกับผู้เขียน </a:t>
            </a:r>
            <a:r>
              <a:rPr lang="en-US" dirty="0" smtClean="0"/>
              <a:t>(By-line)</a:t>
            </a:r>
            <a:r>
              <a:rPr lang="th-TH" dirty="0" smtClean="0"/>
              <a:t> </a:t>
            </a:r>
            <a:endParaRPr lang="en-US" dirty="0" smtClean="0"/>
          </a:p>
          <a:p>
            <a:r>
              <a:rPr lang="th-TH" dirty="0" smtClean="0"/>
              <a:t>บทคัดย่อ </a:t>
            </a:r>
            <a:r>
              <a:rPr lang="en-US" dirty="0" smtClean="0"/>
              <a:t>(abstract) </a:t>
            </a:r>
          </a:p>
          <a:p>
            <a:r>
              <a:rPr lang="th-TH" dirty="0" smtClean="0"/>
              <a:t>บทนำ </a:t>
            </a:r>
            <a:r>
              <a:rPr lang="en-US" dirty="0" smtClean="0"/>
              <a:t>(introduction)</a:t>
            </a:r>
          </a:p>
          <a:p>
            <a:r>
              <a:rPr lang="th-TH" dirty="0" smtClean="0"/>
              <a:t>วัสดุอุปกรณ์และวิธีการ </a:t>
            </a:r>
            <a:r>
              <a:rPr lang="en-US" dirty="0" smtClean="0"/>
              <a:t>(materials and method) </a:t>
            </a:r>
          </a:p>
          <a:p>
            <a:r>
              <a:rPr lang="th-TH" dirty="0" smtClean="0"/>
              <a:t>ผล </a:t>
            </a:r>
            <a:r>
              <a:rPr lang="en-US" dirty="0" smtClean="0"/>
              <a:t>(results)</a:t>
            </a:r>
          </a:p>
          <a:p>
            <a:r>
              <a:rPr lang="th-TH" dirty="0" smtClean="0"/>
              <a:t>บทวิจารณ์ </a:t>
            </a:r>
            <a:r>
              <a:rPr lang="en-US" dirty="0" smtClean="0"/>
              <a:t>(discussion)</a:t>
            </a:r>
          </a:p>
          <a:p>
            <a:r>
              <a:rPr lang="th-TH" dirty="0" smtClean="0"/>
              <a:t>บทสรุป</a:t>
            </a:r>
            <a:r>
              <a:rPr lang="en-US" dirty="0" smtClean="0"/>
              <a:t> (conclusion)</a:t>
            </a:r>
          </a:p>
          <a:p>
            <a:r>
              <a:rPr lang="th-TH" dirty="0" smtClean="0"/>
              <a:t>คำขอบคุณ </a:t>
            </a:r>
            <a:r>
              <a:rPr lang="en-US" dirty="0" smtClean="0"/>
              <a:t>(acknowledgement)</a:t>
            </a:r>
          </a:p>
          <a:p>
            <a:r>
              <a:rPr lang="th-TH" dirty="0" smtClean="0"/>
              <a:t>เอกสารอ้างอิง </a:t>
            </a:r>
            <a:r>
              <a:rPr lang="en-US" dirty="0" smtClean="0"/>
              <a:t>(references or literature cited) </a:t>
            </a:r>
          </a:p>
          <a:p>
            <a:endParaRPr lang="th-TH" dirty="0"/>
          </a:p>
        </p:txBody>
      </p:sp>
      <p:sp>
        <p:nvSpPr>
          <p:cNvPr id="3" name="ชื่อเรื่อง 2"/>
          <p:cNvSpPr>
            <a:spLocks noGrp="1"/>
          </p:cNvSpPr>
          <p:nvPr>
            <p:ph type="title"/>
          </p:nvPr>
        </p:nvSpPr>
        <p:spPr/>
        <p:txBody>
          <a:bodyPr>
            <a:noAutofit/>
          </a:bodyPr>
          <a:lstStyle/>
          <a:p>
            <a:pPr lvl="0"/>
            <a:r>
              <a:rPr lang="th-TH" sz="4400" dirty="0" smtClean="0"/>
              <a:t>ส่วนประกอบบทความวิจัย</a:t>
            </a:r>
            <a:r>
              <a:rPr lang="en-US" sz="4400" dirty="0" smtClean="0"/>
              <a:t/>
            </a:r>
            <a:br>
              <a:rPr lang="en-US" sz="4400" dirty="0" smtClean="0"/>
            </a:br>
            <a:endParaRPr lang="th-TH" sz="4400" dirty="0"/>
          </a:p>
        </p:txBody>
      </p:sp>
      <p:pic>
        <p:nvPicPr>
          <p:cNvPr id="11266" name="Picture 2" descr="http://ts1.mm.bing.net/th?&amp;id=HN.608035836248982243&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356992"/>
            <a:ext cx="2281436" cy="17110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buFont typeface="Wingdings" pitchFamily="2" charset="2"/>
              <a:buNone/>
            </a:pPr>
            <a:r>
              <a:rPr lang="en-US" b="1" dirty="0">
                <a:cs typeface="Cordia New" pitchFamily="34" charset="-34"/>
              </a:rPr>
              <a:t>Effect of Student Attitudes on University Loyalty and University Cooperation: An Empirical Study in Japan</a:t>
            </a:r>
          </a:p>
          <a:p>
            <a:pPr algn="just">
              <a:buFont typeface="Wingdings" pitchFamily="2" charset="2"/>
              <a:buNone/>
            </a:pPr>
            <a:endParaRPr lang="en-US" sz="1600" b="1" dirty="0">
              <a:cs typeface="Cordia New" pitchFamily="34" charset="-34"/>
            </a:endParaRPr>
          </a:p>
          <a:p>
            <a:pPr algn="ctr">
              <a:buFont typeface="Wingdings" pitchFamily="2" charset="2"/>
              <a:buNone/>
            </a:pPr>
            <a:r>
              <a:rPr lang="en-US" dirty="0">
                <a:cs typeface="Cordia New" pitchFamily="34" charset="-34"/>
              </a:rPr>
              <a:t>Yutaka Ueda</a:t>
            </a:r>
            <a:br>
              <a:rPr lang="en-US" dirty="0">
                <a:cs typeface="Cordia New" pitchFamily="34" charset="-34"/>
              </a:rPr>
            </a:br>
            <a:r>
              <a:rPr lang="en-US" dirty="0" err="1">
                <a:cs typeface="Cordia New" pitchFamily="34" charset="-34"/>
              </a:rPr>
              <a:t>Seikei</a:t>
            </a:r>
            <a:r>
              <a:rPr lang="en-US" dirty="0">
                <a:cs typeface="Cordia New" pitchFamily="34" charset="-34"/>
              </a:rPr>
              <a:t> University, Japan </a:t>
            </a:r>
            <a:br>
              <a:rPr lang="en-US" dirty="0">
                <a:cs typeface="Cordia New" pitchFamily="34" charset="-34"/>
              </a:rPr>
            </a:br>
            <a:r>
              <a:rPr lang="en-US" dirty="0">
                <a:cs typeface="Cordia New" pitchFamily="34" charset="-34"/>
              </a:rPr>
              <a:t>Miho </a:t>
            </a:r>
            <a:r>
              <a:rPr lang="en-US" dirty="0" err="1">
                <a:cs typeface="Cordia New" pitchFamily="34" charset="-34"/>
              </a:rPr>
              <a:t>Nojima</a:t>
            </a:r>
            <a:r>
              <a:rPr lang="en-US" dirty="0">
                <a:cs typeface="Cordia New" pitchFamily="34" charset="-34"/>
              </a:rPr>
              <a:t/>
            </a:r>
            <a:br>
              <a:rPr lang="en-US" dirty="0">
                <a:cs typeface="Cordia New" pitchFamily="34" charset="-34"/>
              </a:rPr>
            </a:br>
            <a:r>
              <a:rPr lang="en-US" dirty="0" err="1">
                <a:cs typeface="Cordia New" pitchFamily="34" charset="-34"/>
              </a:rPr>
              <a:t>Seikei</a:t>
            </a:r>
            <a:r>
              <a:rPr lang="en-US" dirty="0">
                <a:cs typeface="Cordia New" pitchFamily="34" charset="-34"/>
              </a:rPr>
              <a:t> University, Japan</a:t>
            </a:r>
            <a:endParaRPr lang="th-TH" dirty="0"/>
          </a:p>
        </p:txBody>
      </p:sp>
      <p:sp>
        <p:nvSpPr>
          <p:cNvPr id="3" name="Title 2"/>
          <p:cNvSpPr>
            <a:spLocks noGrp="1"/>
          </p:cNvSpPr>
          <p:nvPr>
            <p:ph type="title"/>
          </p:nvPr>
        </p:nvSpPr>
        <p:spPr/>
        <p:txBody>
          <a:bodyPr/>
          <a:lstStyle/>
          <a:p>
            <a:r>
              <a:rPr lang="en-US" dirty="0" smtClean="0"/>
              <a:t>TITLE</a:t>
            </a:r>
            <a:endParaRPr lang="th-TH" dirty="0"/>
          </a:p>
        </p:txBody>
      </p:sp>
    </p:spTree>
    <p:extLst>
      <p:ext uri="{BB962C8B-B14F-4D97-AF65-F5344CB8AC3E}">
        <p14:creationId xmlns:p14="http://schemas.microsoft.com/office/powerpoint/2010/main" val="25726652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5400600"/>
          </a:xfrm>
        </p:spPr>
        <p:txBody>
          <a:bodyPr>
            <a:normAutofit fontScale="25000" lnSpcReduction="20000"/>
          </a:bodyPr>
          <a:lstStyle/>
          <a:p>
            <a:pPr marL="109728" indent="0">
              <a:buNone/>
            </a:pPr>
            <a:endParaRPr lang="en-US" dirty="0"/>
          </a:p>
          <a:p>
            <a:r>
              <a:rPr lang="en-US" sz="7400" dirty="0"/>
              <a:t>1.</a:t>
            </a:r>
            <a:r>
              <a:rPr lang="th-TH" sz="7400" dirty="0"/>
              <a:t> ต้องสั้น อ่านเข้าใจง่าย ถูกต้อง สมบูรณ์ บอกขอบเขตเนื้อหาครบถ้วน สามารถสรุปเนื้อหาของรายงานทั้งหมด</a:t>
            </a:r>
            <a:endParaRPr lang="en-US" sz="7400" dirty="0"/>
          </a:p>
          <a:p>
            <a:r>
              <a:rPr lang="en-US" sz="7400" dirty="0" smtClean="0"/>
              <a:t>2.</a:t>
            </a:r>
            <a:r>
              <a:rPr lang="th-TH" sz="7400" dirty="0" smtClean="0"/>
              <a:t> </a:t>
            </a:r>
            <a:r>
              <a:rPr lang="th-TH" sz="7400" dirty="0"/>
              <a:t>อย่าใช้คำซ้ำซ้อน เช่น </a:t>
            </a:r>
            <a:r>
              <a:rPr lang="en-US" sz="7400" u="sng" dirty="0"/>
              <a:t>various different</a:t>
            </a:r>
            <a:r>
              <a:rPr lang="en-US" sz="7400" dirty="0"/>
              <a:t> techniques</a:t>
            </a:r>
          </a:p>
          <a:p>
            <a:r>
              <a:rPr lang="en-US" sz="7400" dirty="0" smtClean="0"/>
              <a:t>3</a:t>
            </a:r>
            <a:r>
              <a:rPr lang="en-US" sz="7400" dirty="0"/>
              <a:t>. </a:t>
            </a:r>
            <a:r>
              <a:rPr lang="th-TH" sz="7400" dirty="0"/>
              <a:t>ตัด หรือเปลี่ยนคำ หรือวลีให้กระชับขึ้น โดยอาจเปลี่ยนลำดับการวางคำนั้น ๆ เช่น</a:t>
            </a:r>
            <a:endParaRPr lang="en-US" sz="7400" dirty="0"/>
          </a:p>
          <a:p>
            <a:r>
              <a:rPr lang="th-TH" sz="7400" dirty="0"/>
              <a:t>        	</a:t>
            </a:r>
            <a:r>
              <a:rPr lang="en-US" sz="7400" dirty="0"/>
              <a:t>a distance of four </a:t>
            </a:r>
            <a:r>
              <a:rPr lang="en-US" sz="7400" dirty="0" err="1"/>
              <a:t>metres</a:t>
            </a:r>
            <a:r>
              <a:rPr lang="en-US" sz="7400" dirty="0"/>
              <a:t> </a:t>
            </a:r>
            <a:r>
              <a:rPr lang="en-US" sz="7400" dirty="0">
                <a:sym typeface="Wingdings"/>
              </a:rPr>
              <a:t></a:t>
            </a:r>
            <a:r>
              <a:rPr lang="en-US" sz="7400" dirty="0"/>
              <a:t> four </a:t>
            </a:r>
            <a:r>
              <a:rPr lang="en-US" sz="7400" dirty="0" err="1"/>
              <a:t>metres</a:t>
            </a:r>
            <a:endParaRPr lang="en-US" sz="7400" dirty="0"/>
          </a:p>
          <a:p>
            <a:r>
              <a:rPr lang="en-US" sz="7400" dirty="0"/>
              <a:t>       </a:t>
            </a:r>
            <a:r>
              <a:rPr lang="en-US" sz="7400" dirty="0" smtClean="0"/>
              <a:t> </a:t>
            </a:r>
            <a:r>
              <a:rPr lang="en-US" sz="7400" dirty="0"/>
              <a:t>a technique which is powerful </a:t>
            </a:r>
            <a:r>
              <a:rPr lang="en-US" sz="7400" dirty="0">
                <a:sym typeface="Wingdings"/>
              </a:rPr>
              <a:t></a:t>
            </a:r>
            <a:r>
              <a:rPr lang="en-US" sz="7400" dirty="0"/>
              <a:t>a powerful technique</a:t>
            </a:r>
          </a:p>
          <a:p>
            <a:r>
              <a:rPr lang="en-US" sz="7400" dirty="0" smtClean="0"/>
              <a:t>4</a:t>
            </a:r>
            <a:r>
              <a:rPr lang="en-US" sz="7400" dirty="0"/>
              <a:t>.  </a:t>
            </a:r>
            <a:r>
              <a:rPr lang="th-TH" sz="7400" dirty="0"/>
              <a:t>หากมีหัวเรื่องย่อยให้ใช้เครื่องหมาย </a:t>
            </a:r>
            <a:r>
              <a:rPr lang="en-US" sz="7400" dirty="0"/>
              <a:t>colon (:) </a:t>
            </a:r>
            <a:r>
              <a:rPr lang="th-TH" sz="7400" dirty="0"/>
              <a:t>นำ เพื่อหลีกเลี่ยงการเขียนอธิบาย</a:t>
            </a:r>
            <a:endParaRPr lang="en-US" sz="7400" dirty="0"/>
          </a:p>
          <a:p>
            <a:r>
              <a:rPr lang="en-US" sz="7400" dirty="0" smtClean="0"/>
              <a:t>5.</a:t>
            </a:r>
            <a:r>
              <a:rPr lang="th-TH" sz="7400" dirty="0" smtClean="0"/>
              <a:t>.  </a:t>
            </a:r>
            <a:r>
              <a:rPr lang="th-TH" sz="7400" dirty="0"/>
              <a:t>ไม่ควรเขียนชื่อเรื่องเพียงคำเดียว เพราะกว้างเกินไป </a:t>
            </a:r>
            <a:r>
              <a:rPr lang="th-TH" sz="7400" dirty="0" smtClean="0"/>
              <a:t>เช่น</a:t>
            </a:r>
            <a:r>
              <a:rPr lang="en-US" sz="7400" dirty="0" smtClean="0"/>
              <a:t> </a:t>
            </a:r>
            <a:r>
              <a:rPr lang="en-US" sz="7400" dirty="0"/>
              <a:t>Engine </a:t>
            </a:r>
            <a:r>
              <a:rPr lang="th-TH" sz="7400" dirty="0"/>
              <a:t>ควรขยายความให้เจาะจงขึ้นเป็น </a:t>
            </a:r>
            <a:r>
              <a:rPr lang="en-US" sz="7400" dirty="0"/>
              <a:t>A Design of an Automatic Power Engine</a:t>
            </a:r>
          </a:p>
          <a:p>
            <a:r>
              <a:rPr lang="en-US" sz="7400" dirty="0"/>
              <a:t>6.  </a:t>
            </a:r>
            <a:r>
              <a:rPr lang="th-TH" sz="7400" dirty="0"/>
              <a:t>ชื่อเรื่องที่ความหมายไม่ชัดเจน ควรปรับให้ชี้ชัดว่าจะทำอะไร เช่น </a:t>
            </a:r>
            <a:endParaRPr lang="en-US" sz="7400" dirty="0" smtClean="0"/>
          </a:p>
          <a:p>
            <a:pPr marL="109728" indent="0">
              <a:buNone/>
            </a:pPr>
            <a:r>
              <a:rPr lang="en-US" sz="7400" dirty="0"/>
              <a:t> </a:t>
            </a:r>
            <a:r>
              <a:rPr lang="en-US" sz="7400" dirty="0" smtClean="0"/>
              <a:t>    The </a:t>
            </a:r>
            <a:r>
              <a:rPr lang="en-US" sz="7400" dirty="0"/>
              <a:t>Effect of Using Robots in Arc Welding </a:t>
            </a:r>
            <a:endParaRPr lang="th-TH" sz="7400" dirty="0" smtClean="0"/>
          </a:p>
          <a:p>
            <a:pPr marL="109728" indent="0">
              <a:buNone/>
            </a:pPr>
            <a:r>
              <a:rPr lang="th-TH" sz="7400" dirty="0"/>
              <a:t> </a:t>
            </a:r>
            <a:r>
              <a:rPr lang="th-TH" sz="7400" dirty="0" smtClean="0"/>
              <a:t>ควร</a:t>
            </a:r>
            <a:r>
              <a:rPr lang="th-TH" sz="7400" dirty="0"/>
              <a:t>ปรับเป็น </a:t>
            </a:r>
            <a:r>
              <a:rPr lang="en-US" sz="7400" dirty="0"/>
              <a:t>Reduction of Welding Hazards in Arc Welding Robot System</a:t>
            </a:r>
          </a:p>
          <a:p>
            <a:r>
              <a:rPr lang="en-US" sz="7400" dirty="0"/>
              <a:t>7.  </a:t>
            </a:r>
            <a:r>
              <a:rPr lang="th-TH" sz="7400" dirty="0"/>
              <a:t>มักเขียนเป็นวลีมากกว่าเขียนเป็นประโยคสมบูรณ์ เช่น </a:t>
            </a:r>
            <a:endParaRPr lang="en-US" sz="7400" dirty="0" smtClean="0"/>
          </a:p>
          <a:p>
            <a:pPr marL="109728" indent="0">
              <a:buNone/>
            </a:pPr>
            <a:r>
              <a:rPr lang="en-US" sz="7400" dirty="0" smtClean="0"/>
              <a:t>There </a:t>
            </a:r>
            <a:r>
              <a:rPr lang="en-US" sz="7400" dirty="0"/>
              <a:t>are Office Hazards in the Computer Section</a:t>
            </a:r>
            <a:r>
              <a:rPr lang="en-US" sz="7400" dirty="0" smtClean="0"/>
              <a:t>.</a:t>
            </a:r>
          </a:p>
          <a:p>
            <a:pPr marL="109728" indent="0">
              <a:buNone/>
            </a:pPr>
            <a:r>
              <a:rPr lang="en-US" sz="7400" dirty="0" smtClean="0"/>
              <a:t> </a:t>
            </a:r>
            <a:r>
              <a:rPr lang="th-TH" sz="7400" dirty="0"/>
              <a:t>ควรเปลี่ยนเป็น </a:t>
            </a:r>
            <a:r>
              <a:rPr lang="en-US" sz="7400" dirty="0"/>
              <a:t> Office  Hazards  in  the  Computer Section</a:t>
            </a:r>
          </a:p>
          <a:p>
            <a:r>
              <a:rPr lang="th-TH" sz="7400" dirty="0"/>
              <a:t>คำสำคัญในชื่อเรื่องซึ่งเป็นคำนาม คำกริยา ตัวขยาย เขียนอักษรตัวแรกด้วยตัวใหญ่ ส่วนคำนำหน้านาม บุพบทและคำเชื่อมต่าง ๆ เช่น </a:t>
            </a:r>
            <a:r>
              <a:rPr lang="en-US" sz="7400" dirty="0"/>
              <a:t>the, of, in, at, from, and </a:t>
            </a:r>
            <a:r>
              <a:rPr lang="th-TH" sz="7400" dirty="0"/>
              <a:t>ให้เขียนตัวเล็ก เช่น</a:t>
            </a:r>
            <a:r>
              <a:rPr lang="en-US" sz="7400" dirty="0"/>
              <a:t> Use of Motivation, Resource Management in Small Holder Dairy Farms</a:t>
            </a:r>
          </a:p>
          <a:p>
            <a:pPr marL="109728" indent="0">
              <a:buNone/>
            </a:pPr>
            <a:r>
              <a:rPr lang="en-US" sz="7400" dirty="0"/>
              <a:t> </a:t>
            </a:r>
          </a:p>
          <a:p>
            <a:endParaRPr lang="th-TH" dirty="0"/>
          </a:p>
        </p:txBody>
      </p:sp>
      <p:sp>
        <p:nvSpPr>
          <p:cNvPr id="3" name="Title 2"/>
          <p:cNvSpPr>
            <a:spLocks noGrp="1"/>
          </p:cNvSpPr>
          <p:nvPr>
            <p:ph type="title"/>
          </p:nvPr>
        </p:nvSpPr>
        <p:spPr/>
        <p:txBody>
          <a:bodyPr/>
          <a:lstStyle/>
          <a:p>
            <a:r>
              <a:rPr lang="en-US" dirty="0" smtClean="0"/>
              <a:t>Title:    </a:t>
            </a:r>
            <a:r>
              <a:rPr lang="th-TH" dirty="0" smtClean="0"/>
              <a:t>ชื่อ</a:t>
            </a:r>
            <a:r>
              <a:rPr lang="th-TH" dirty="0"/>
              <a:t>เรื่องควรจะสั้น กะทัดรัด ชัดเจน</a:t>
            </a:r>
          </a:p>
        </p:txBody>
      </p:sp>
    </p:spTree>
    <p:extLst>
      <p:ext uri="{BB962C8B-B14F-4D97-AF65-F5344CB8AC3E}">
        <p14:creationId xmlns:p14="http://schemas.microsoft.com/office/powerpoint/2010/main" val="1377722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00000"/>
          </a:xfrm>
        </p:spPr>
        <p:txBody>
          <a:bodyPr>
            <a:noAutofit/>
          </a:bodyPr>
          <a:lstStyle/>
          <a:p>
            <a:r>
              <a:rPr lang="th-TH" sz="3200" dirty="0"/>
              <a:t>การเขียน คือ การสื่อสารที่ใช้ตัวอักษรถ่ายทอดความคิด ความรู้ ข้อมูล ตลอดจนอารมณ์ความรู้สึกของตนไปยังผู้อ่าน โดยมีตัวอักษรเป็นเครื่องมือในการ</a:t>
            </a:r>
            <a:r>
              <a:rPr lang="th-TH" sz="3200" dirty="0" smtClean="0"/>
              <a:t>สื่อสาร</a:t>
            </a:r>
            <a:endParaRPr lang="en-US" sz="3200" dirty="0"/>
          </a:p>
          <a:p>
            <a:r>
              <a:rPr lang="th-TH" sz="3200" b="1" dirty="0"/>
              <a:t>ไม</a:t>
            </a:r>
            <a:r>
              <a:rPr lang="th-TH" sz="3200" b="1" dirty="0" err="1"/>
              <a:t>เคิล</a:t>
            </a:r>
            <a:r>
              <a:rPr lang="th-TH" sz="3200" b="1" dirty="0"/>
              <a:t> </a:t>
            </a:r>
            <a:r>
              <a:rPr lang="th-TH" sz="3200" b="1" dirty="0" err="1"/>
              <a:t>ฟา</a:t>
            </a:r>
            <a:r>
              <a:rPr lang="th-TH" sz="3200" b="1" dirty="0"/>
              <a:t>รา</a:t>
            </a:r>
            <a:r>
              <a:rPr lang="th-TH" sz="3200" b="1" dirty="0" err="1"/>
              <a:t>เดย์</a:t>
            </a:r>
            <a:r>
              <a:rPr lang="th-TH" sz="3200" b="1" dirty="0"/>
              <a:t> </a:t>
            </a:r>
            <a:r>
              <a:rPr lang="en-US" sz="3200" dirty="0"/>
              <a:t>(Michael Faraday 1791-1867) </a:t>
            </a:r>
            <a:r>
              <a:rPr lang="th-TH" sz="3200" dirty="0"/>
              <a:t>ค้นพบหลักการที่สำคัญเกี่ยวกับไฟฟ้า ได้กล่าวเตือนเพื่อนนักวิทยาศาสตร์ไว้ 3 ประการ</a:t>
            </a:r>
            <a:r>
              <a:rPr lang="th-TH" sz="3200" dirty="0" smtClean="0"/>
              <a:t>ว่า</a:t>
            </a:r>
          </a:p>
          <a:p>
            <a:pPr marL="109728" indent="0">
              <a:buNone/>
            </a:pPr>
            <a:r>
              <a:rPr lang="th-TH" sz="3200" dirty="0" smtClean="0"/>
              <a:t> </a:t>
            </a:r>
            <a:r>
              <a:rPr lang="en-US" sz="3200" dirty="0" smtClean="0"/>
              <a:t>“</a:t>
            </a:r>
            <a:r>
              <a:rPr lang="th-TH" sz="3200" b="1" i="1" dirty="0" smtClean="0"/>
              <a:t>1</a:t>
            </a:r>
            <a:r>
              <a:rPr lang="th-TH" sz="3200" b="1" i="1" dirty="0"/>
              <a:t>. ลงมือทำ 2. ทำให้เสร็จ 3. รายงานผลงานด้วยการ</a:t>
            </a:r>
            <a:r>
              <a:rPr lang="th-TH" sz="3200" b="1" i="1" dirty="0" smtClean="0"/>
              <a:t>เขียน</a:t>
            </a:r>
            <a:r>
              <a:rPr lang="en-US" sz="3200" b="1" i="1" dirty="0" smtClean="0"/>
              <a:t>”</a:t>
            </a:r>
            <a:r>
              <a:rPr lang="th-TH" sz="3200" dirty="0" smtClean="0"/>
              <a:t> </a:t>
            </a:r>
          </a:p>
          <a:p>
            <a:r>
              <a:rPr lang="th-TH" sz="3200" dirty="0" err="1" smtClean="0"/>
              <a:t>ฟา</a:t>
            </a:r>
            <a:r>
              <a:rPr lang="th-TH" sz="3200" dirty="0"/>
              <a:t>รา</a:t>
            </a:r>
            <a:r>
              <a:rPr lang="th-TH" sz="3200" dirty="0" err="1"/>
              <a:t>เดย์</a:t>
            </a:r>
            <a:r>
              <a:rPr lang="th-TH" sz="3200" dirty="0"/>
              <a:t>ได้ย้ำให้บรรดานักวิทยาศาสตร์ตีพิมพ์ผลงานวิจัย ผลงานวิจัย ถ้าไม่ได้บันทึกไว้เป็นหลักฐานก็ย่อมจะสูญหายไปตาม</a:t>
            </a:r>
            <a:r>
              <a:rPr lang="th-TH" sz="3200" dirty="0" smtClean="0"/>
              <a:t>กาลเวลา </a:t>
            </a:r>
            <a:endParaRPr lang="en-US" sz="3200" dirty="0"/>
          </a:p>
        </p:txBody>
      </p:sp>
      <p:sp>
        <p:nvSpPr>
          <p:cNvPr id="3" name="Title 2"/>
          <p:cNvSpPr>
            <a:spLocks noGrp="1"/>
          </p:cNvSpPr>
          <p:nvPr>
            <p:ph type="title"/>
          </p:nvPr>
        </p:nvSpPr>
        <p:spPr/>
        <p:txBody>
          <a:bodyPr/>
          <a:lstStyle/>
          <a:p>
            <a:r>
              <a:rPr lang="th-TH" i="1" dirty="0">
                <a:effectLst/>
              </a:rPr>
              <a:t>"การเขียนเป็นการสื่อสารที่สำคัญยิ่งของมนุษย์"</a:t>
            </a:r>
            <a:endParaRPr lang="en-US" dirty="0">
              <a:effectLst/>
            </a:endParaRPr>
          </a:p>
        </p:txBody>
      </p:sp>
    </p:spTree>
    <p:extLst>
      <p:ext uri="{BB962C8B-B14F-4D97-AF65-F5344CB8AC3E}">
        <p14:creationId xmlns:p14="http://schemas.microsoft.com/office/powerpoint/2010/main" val="21435143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44824"/>
            <a:ext cx="8229600" cy="4162467"/>
          </a:xfrm>
        </p:spPr>
        <p:txBody>
          <a:bodyPr/>
          <a:lstStyle/>
          <a:p>
            <a:endParaRPr lang="th-TH" dirty="0"/>
          </a:p>
        </p:txBody>
      </p:sp>
      <p:sp>
        <p:nvSpPr>
          <p:cNvPr id="3" name="Title 2"/>
          <p:cNvSpPr>
            <a:spLocks noGrp="1"/>
          </p:cNvSpPr>
          <p:nvPr>
            <p:ph type="title"/>
          </p:nvPr>
        </p:nvSpPr>
        <p:spPr>
          <a:xfrm>
            <a:off x="601216" y="836712"/>
            <a:ext cx="8229600" cy="566936"/>
          </a:xfrm>
        </p:spPr>
        <p:txBody>
          <a:bodyPr>
            <a:normAutofit fontScale="90000"/>
          </a:bodyPr>
          <a:lstStyle/>
          <a:p>
            <a:pPr marL="114300"/>
            <a:r>
              <a:rPr lang="en-US" sz="3100" dirty="0"/>
              <a:t>BILINGUALIZED TECHNICAL DICTIONARIES</a:t>
            </a:r>
            <a:r>
              <a:rPr lang="en-US" dirty="0"/>
              <a:t/>
            </a:r>
            <a:br>
              <a:rPr lang="en-US" dirty="0"/>
            </a:br>
            <a:endParaRPr lang="en-US" dirty="0"/>
          </a:p>
        </p:txBody>
      </p:sp>
      <p:sp>
        <p:nvSpPr>
          <p:cNvPr id="4" name="Rectangle 3"/>
          <p:cNvSpPr/>
          <p:nvPr/>
        </p:nvSpPr>
        <p:spPr>
          <a:xfrm>
            <a:off x="755576" y="1228398"/>
            <a:ext cx="7920880" cy="3970318"/>
          </a:xfrm>
          <a:prstGeom prst="rect">
            <a:avLst/>
          </a:prstGeom>
        </p:spPr>
        <p:txBody>
          <a:bodyPr wrap="square">
            <a:spAutoFit/>
          </a:bodyPr>
          <a:lstStyle/>
          <a:p>
            <a:pPr marL="114300" algn="ctr"/>
            <a:endParaRPr lang="en-US" dirty="0"/>
          </a:p>
          <a:p>
            <a:pPr marL="114300" algn="ctr"/>
            <a:endParaRPr lang="en-US" dirty="0" smtClean="0"/>
          </a:p>
          <a:p>
            <a:pPr marL="114300" algn="ctr"/>
            <a:r>
              <a:rPr lang="en-US" dirty="0" err="1" smtClean="0"/>
              <a:t>Jirapa</a:t>
            </a:r>
            <a:r>
              <a:rPr lang="en-US" dirty="0" smtClean="0"/>
              <a:t> </a:t>
            </a:r>
            <a:r>
              <a:rPr lang="en-US" dirty="0" err="1" smtClean="0"/>
              <a:t>Vitayapirak</a:t>
            </a:r>
            <a:endParaRPr lang="en-US" dirty="0" smtClean="0"/>
          </a:p>
          <a:p>
            <a:pPr marL="114300" algn="ctr"/>
            <a:endParaRPr lang="en-US" dirty="0"/>
          </a:p>
          <a:p>
            <a:pPr marL="114300" algn="ctr"/>
            <a:r>
              <a:rPr lang="en-US" i="1" dirty="0"/>
              <a:t>Faculty of Industrial </a:t>
            </a:r>
            <a:r>
              <a:rPr lang="en-US" i="1" dirty="0" smtClean="0"/>
              <a:t>Education</a:t>
            </a:r>
            <a:r>
              <a:rPr lang="en-US" dirty="0" smtClean="0"/>
              <a:t> </a:t>
            </a:r>
            <a:r>
              <a:rPr lang="en-US" i="1" dirty="0" smtClean="0"/>
              <a:t>King </a:t>
            </a:r>
            <a:r>
              <a:rPr lang="en-US" i="1" dirty="0" err="1"/>
              <a:t>Mongkut’s</a:t>
            </a:r>
            <a:r>
              <a:rPr lang="en-US" i="1" dirty="0"/>
              <a:t> Institute of Technology </a:t>
            </a:r>
            <a:r>
              <a:rPr lang="en-US" i="1" dirty="0" err="1"/>
              <a:t>Ladkrabang</a:t>
            </a:r>
            <a:r>
              <a:rPr lang="en-US" i="1" dirty="0"/>
              <a:t>, </a:t>
            </a:r>
            <a:r>
              <a:rPr lang="en-US" i="1" dirty="0" smtClean="0"/>
              <a:t>Thailand</a:t>
            </a:r>
          </a:p>
          <a:p>
            <a:pPr marL="114300" algn="ctr"/>
            <a:endParaRPr lang="en-US" dirty="0"/>
          </a:p>
          <a:p>
            <a:pPr marL="114300" algn="ctr"/>
            <a:r>
              <a:rPr lang="en-US" i="1" dirty="0"/>
              <a:t>(</a:t>
            </a:r>
            <a:r>
              <a:rPr lang="en-US" i="1" u="sng" dirty="0">
                <a:hlinkClick r:id="rId2"/>
              </a:rPr>
              <a:t>kvjirapa@kmitl.ac.th</a:t>
            </a:r>
            <a:r>
              <a:rPr lang="en-US" i="1" dirty="0"/>
              <a:t>)</a:t>
            </a:r>
            <a:endParaRPr lang="en-US" dirty="0"/>
          </a:p>
        </p:txBody>
      </p:sp>
    </p:spTree>
    <p:extLst>
      <p:ext uri="{BB962C8B-B14F-4D97-AF65-F5344CB8AC3E}">
        <p14:creationId xmlns:p14="http://schemas.microsoft.com/office/powerpoint/2010/main" val="20874473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ชื่อเรื่อง 1"/>
          <p:cNvSpPr>
            <a:spLocks noGrp="1"/>
          </p:cNvSpPr>
          <p:nvPr>
            <p:ph type="title"/>
          </p:nvPr>
        </p:nvSpPr>
        <p:spPr/>
        <p:txBody>
          <a:bodyPr/>
          <a:lstStyle/>
          <a:p>
            <a:r>
              <a:rPr lang="en-US" b="1" smtClean="0"/>
              <a:t>Abstract</a:t>
            </a:r>
            <a:endParaRPr lang="th-TH" smtClean="0"/>
          </a:p>
        </p:txBody>
      </p:sp>
      <p:sp>
        <p:nvSpPr>
          <p:cNvPr id="3" name="ตัวยึดเนื้อหา 2"/>
          <p:cNvSpPr>
            <a:spLocks noGrp="1"/>
          </p:cNvSpPr>
          <p:nvPr>
            <p:ph idx="1"/>
          </p:nvPr>
        </p:nvSpPr>
        <p:spPr/>
        <p:txBody>
          <a:bodyPr/>
          <a:lstStyle/>
          <a:p>
            <a:pPr>
              <a:defRPr/>
            </a:pPr>
            <a:r>
              <a:rPr lang="en-US" sz="2400" dirty="0" smtClean="0"/>
              <a:t>The </a:t>
            </a:r>
            <a:r>
              <a:rPr lang="en-US" sz="2400" b="1" dirty="0" smtClean="0"/>
              <a:t>abstract</a:t>
            </a:r>
            <a:r>
              <a:rPr lang="en-US" sz="2400" dirty="0" smtClean="0"/>
              <a:t> is a concise, complete report of a scientific investigation that "stands alone" without further explanation. </a:t>
            </a:r>
          </a:p>
          <a:p>
            <a:pPr>
              <a:defRPr/>
            </a:pPr>
            <a:r>
              <a:rPr lang="en-US" sz="2400" b="1" i="1" dirty="0" smtClean="0"/>
              <a:t>The abstract is typically ONE paragraph with 200 to 250 words.</a:t>
            </a:r>
            <a:r>
              <a:rPr lang="en-US" sz="2400" dirty="0" smtClean="0"/>
              <a:t> </a:t>
            </a:r>
          </a:p>
          <a:p>
            <a:pPr>
              <a:defRPr/>
            </a:pPr>
            <a:r>
              <a:rPr lang="en-US" sz="2400" dirty="0" smtClean="0"/>
              <a:t>The abstract must include:  </a:t>
            </a:r>
          </a:p>
          <a:p>
            <a:pPr marL="0" indent="0">
              <a:buFont typeface="Wingdings" pitchFamily="2" charset="2"/>
              <a:buNone/>
              <a:defRPr/>
            </a:pPr>
            <a:r>
              <a:rPr lang="en-US" sz="2400" dirty="0" smtClean="0"/>
              <a:t>   	  1. objectives </a:t>
            </a:r>
          </a:p>
          <a:p>
            <a:pPr marL="0" indent="0">
              <a:buFont typeface="Wingdings" pitchFamily="2" charset="2"/>
              <a:buNone/>
              <a:defRPr/>
            </a:pPr>
            <a:r>
              <a:rPr lang="en-US" sz="2400" dirty="0" smtClean="0"/>
              <a:t>    	  2.  methods </a:t>
            </a:r>
          </a:p>
          <a:p>
            <a:pPr marL="0" indent="0">
              <a:buFont typeface="Wingdings" pitchFamily="2" charset="2"/>
              <a:buNone/>
              <a:defRPr/>
            </a:pPr>
            <a:r>
              <a:rPr lang="en-US" sz="2400" dirty="0" smtClean="0"/>
              <a:t>  	  3. SPECIFIC results/data </a:t>
            </a:r>
          </a:p>
          <a:p>
            <a:pPr marL="0" indent="0">
              <a:buFont typeface="Wingdings" pitchFamily="2" charset="2"/>
              <a:buNone/>
              <a:defRPr/>
            </a:pPr>
            <a:r>
              <a:rPr lang="en-US" sz="2400" dirty="0" smtClean="0"/>
              <a:t>	  4. major conclusions </a:t>
            </a:r>
          </a:p>
          <a:p>
            <a:pPr>
              <a:buFont typeface="Wingdings" pitchFamily="2" charset="2"/>
              <a:buNone/>
              <a:defRPr/>
            </a:pPr>
            <a:endParaRPr lang="th-TH" dirty="0"/>
          </a:p>
        </p:txBody>
      </p:sp>
      <p:sp>
        <p:nvSpPr>
          <p:cNvPr id="20484" name="สี่เหลี่ยมผืนผ้า 3"/>
          <p:cNvSpPr>
            <a:spLocks noChangeArrowheads="1"/>
          </p:cNvSpPr>
          <p:nvPr/>
        </p:nvSpPr>
        <p:spPr bwMode="auto">
          <a:xfrm>
            <a:off x="3932238" y="3244850"/>
            <a:ext cx="184150" cy="368300"/>
          </a:xfrm>
          <a:prstGeom prst="rect">
            <a:avLst/>
          </a:prstGeom>
          <a:noFill/>
          <a:ln w="9525">
            <a:noFill/>
            <a:miter lim="800000"/>
            <a:headEnd/>
            <a:tailEnd/>
          </a:ln>
        </p:spPr>
        <p:txBody>
          <a:bodyPr wrap="none">
            <a:spAutoFit/>
          </a:bodyPr>
          <a:lstStyle/>
          <a:p>
            <a:endParaRPr lang="th-TH"/>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เนื้อหา 1"/>
          <p:cNvSpPr>
            <a:spLocks noGrp="1"/>
          </p:cNvSpPr>
          <p:nvPr>
            <p:ph idx="1"/>
          </p:nvPr>
        </p:nvSpPr>
        <p:spPr>
          <a:xfrm>
            <a:off x="457200" y="1500174"/>
            <a:ext cx="8229600" cy="4507117"/>
          </a:xfrm>
        </p:spPr>
        <p:txBody>
          <a:bodyPr/>
          <a:lstStyle/>
          <a:p>
            <a:endParaRPr lang="en-US" dirty="0" smtClean="0"/>
          </a:p>
          <a:p>
            <a:pPr lvl="0"/>
            <a:r>
              <a:rPr lang="th-TH" b="1" dirty="0" smtClean="0"/>
              <a:t>ทำอะไร </a:t>
            </a:r>
            <a:r>
              <a:rPr lang="th-TH" dirty="0" smtClean="0"/>
              <a:t>ให้ดูว่ามีคำตอบอยู่ที่ชื่อเรื่อง </a:t>
            </a:r>
            <a:r>
              <a:rPr lang="en-US" dirty="0" smtClean="0"/>
              <a:t>(title) </a:t>
            </a:r>
            <a:r>
              <a:rPr lang="th-TH" dirty="0" smtClean="0"/>
              <a:t>หรือในประโยคนำ </a:t>
            </a:r>
            <a:r>
              <a:rPr lang="en-US" dirty="0" smtClean="0"/>
              <a:t>(introduction) </a:t>
            </a:r>
            <a:r>
              <a:rPr lang="th-TH" dirty="0" smtClean="0"/>
              <a:t>หรือไม่</a:t>
            </a:r>
            <a:endParaRPr lang="en-US" dirty="0" smtClean="0"/>
          </a:p>
          <a:p>
            <a:pPr lvl="0"/>
            <a:r>
              <a:rPr lang="th-TH" b="1" dirty="0" smtClean="0"/>
              <a:t>ทำไมจึงทำ </a:t>
            </a:r>
            <a:r>
              <a:rPr lang="th-TH" dirty="0" smtClean="0"/>
              <a:t>ให้ดูว่าเขียนวัตถุประสงค์ </a:t>
            </a:r>
            <a:r>
              <a:rPr lang="en-US" dirty="0" smtClean="0"/>
              <a:t>(objectives / aims) </a:t>
            </a:r>
            <a:r>
              <a:rPr lang="th-TH" dirty="0" smtClean="0"/>
              <a:t>ไว้หรือไม่</a:t>
            </a:r>
            <a:endParaRPr lang="en-US" dirty="0" smtClean="0"/>
          </a:p>
          <a:p>
            <a:pPr lvl="0"/>
            <a:r>
              <a:rPr lang="th-TH" b="1" dirty="0" smtClean="0"/>
              <a:t>ทำอย่างไร </a:t>
            </a:r>
            <a:r>
              <a:rPr lang="th-TH" dirty="0" smtClean="0"/>
              <a:t>ให้ดูว่าได้เขียนวิธีการทำ </a:t>
            </a:r>
            <a:r>
              <a:rPr lang="en-US" dirty="0" smtClean="0"/>
              <a:t>(methods) </a:t>
            </a:r>
            <a:r>
              <a:rPr lang="th-TH" dirty="0" smtClean="0"/>
              <a:t>ไว้หรือไม่</a:t>
            </a:r>
            <a:endParaRPr lang="en-US" dirty="0" smtClean="0"/>
          </a:p>
          <a:p>
            <a:pPr lvl="0"/>
            <a:r>
              <a:rPr lang="th-TH" b="1" dirty="0" smtClean="0"/>
              <a:t>ได้ผลอะไร </a:t>
            </a:r>
            <a:r>
              <a:rPr lang="th-TH" dirty="0" smtClean="0"/>
              <a:t>ให้ดูว่าได้เขียนระบุผลที่ได้รับ </a:t>
            </a:r>
            <a:r>
              <a:rPr lang="en-US" dirty="0" smtClean="0"/>
              <a:t>(results) </a:t>
            </a:r>
            <a:r>
              <a:rPr lang="th-TH" dirty="0" smtClean="0"/>
              <a:t>หรือการค้นพบ </a:t>
            </a:r>
            <a:r>
              <a:rPr lang="en-US" dirty="0" smtClean="0"/>
              <a:t>(findings) </a:t>
            </a:r>
            <a:r>
              <a:rPr lang="th-TH" dirty="0" smtClean="0"/>
              <a:t>ไว้หรือไม่</a:t>
            </a:r>
            <a:endParaRPr lang="en-US" dirty="0" smtClean="0"/>
          </a:p>
          <a:p>
            <a:pPr lvl="0"/>
            <a:r>
              <a:rPr lang="th-TH" b="1" dirty="0" smtClean="0"/>
              <a:t>มีข้อชี้แนะหรือข้อสรุปอะไร </a:t>
            </a:r>
            <a:r>
              <a:rPr lang="th-TH" dirty="0" smtClean="0"/>
              <a:t>อาจลงท้ายบทคัดย่อด้วยการให้ข้อเสนอแนะ </a:t>
            </a:r>
            <a:r>
              <a:rPr lang="en-US" dirty="0" smtClean="0"/>
              <a:t>(suggestions) </a:t>
            </a:r>
            <a:r>
              <a:rPr lang="th-TH" dirty="0" smtClean="0"/>
              <a:t>หรือข้อสรุป </a:t>
            </a:r>
            <a:r>
              <a:rPr lang="en-US" dirty="0" smtClean="0"/>
              <a:t>(conclusion)</a:t>
            </a:r>
          </a:p>
          <a:p>
            <a:endParaRPr lang="th-TH" dirty="0"/>
          </a:p>
        </p:txBody>
      </p:sp>
      <p:sp>
        <p:nvSpPr>
          <p:cNvPr id="3" name="ชื่อเรื่อง 2"/>
          <p:cNvSpPr>
            <a:spLocks noGrp="1"/>
          </p:cNvSpPr>
          <p:nvPr>
            <p:ph type="title"/>
          </p:nvPr>
        </p:nvSpPr>
        <p:spPr>
          <a:xfrm>
            <a:off x="457200" y="642918"/>
            <a:ext cx="8229600" cy="2000264"/>
          </a:xfrm>
        </p:spPr>
        <p:txBody>
          <a:bodyPr>
            <a:normAutofit fontScale="90000"/>
          </a:bodyPr>
          <a:lstStyle/>
          <a:p>
            <a:r>
              <a:rPr lang="th-TH" dirty="0" smtClean="0"/>
              <a:t>บทคัดย่อ </a:t>
            </a:r>
            <a:r>
              <a:rPr lang="en-US" dirty="0" smtClean="0"/>
              <a:t>(Abstract)</a:t>
            </a:r>
            <a:br>
              <a:rPr lang="en-US" dirty="0" smtClean="0"/>
            </a:br>
            <a:r>
              <a:rPr lang="th-TH" dirty="0" smtClean="0"/>
              <a:t>รายงาน ฉบับย่อ ที่เป็นอิสระ และสมบูรณ์ในตัวเอง </a:t>
            </a:r>
            <a:r>
              <a:rPr lang="en-US" dirty="0" smtClean="0"/>
              <a:t>(Stand-alone text)</a:t>
            </a:r>
            <a:br>
              <a:rPr lang="en-US" dirty="0" smtClean="0"/>
            </a:br>
            <a:r>
              <a:rPr lang="en-US" dirty="0" smtClean="0"/>
              <a:t/>
            </a:r>
            <a:br>
              <a:rPr lang="en-US" dirty="0" smtClean="0"/>
            </a:br>
            <a:endParaRPr lang="th-TH"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เนื้อหา 1"/>
          <p:cNvSpPr>
            <a:spLocks noGrp="1"/>
          </p:cNvSpPr>
          <p:nvPr>
            <p:ph idx="1"/>
          </p:nvPr>
        </p:nvSpPr>
        <p:spPr/>
        <p:txBody>
          <a:bodyPr/>
          <a:lstStyle/>
          <a:p>
            <a:pPr>
              <a:buNone/>
            </a:pPr>
            <a:endParaRPr lang="th-TH" dirty="0" smtClean="0"/>
          </a:p>
          <a:p>
            <a:pPr>
              <a:buNone/>
            </a:pPr>
            <a:r>
              <a:rPr lang="th-TH" dirty="0" smtClean="0"/>
              <a:t>การเขียนบทคัดย่อเรื่องหนึ่งตามมาตรฐานควรจะประกอบด้วย 4 ส่วน </a:t>
            </a:r>
            <a:r>
              <a:rPr lang="en-US" dirty="0" smtClean="0"/>
              <a:t>(moves):</a:t>
            </a:r>
          </a:p>
          <a:p>
            <a:pPr>
              <a:buNone/>
            </a:pPr>
            <a:endParaRPr lang="th-TH" dirty="0" smtClean="0"/>
          </a:p>
          <a:p>
            <a:pPr>
              <a:buNone/>
            </a:pPr>
            <a:r>
              <a:rPr lang="th-TH" dirty="0" smtClean="0"/>
              <a:t>1. วัตถุประสงค์ </a:t>
            </a:r>
            <a:r>
              <a:rPr lang="en-US" dirty="0" smtClean="0"/>
              <a:t>(objectives) </a:t>
            </a:r>
            <a:endParaRPr lang="th-TH" dirty="0" smtClean="0"/>
          </a:p>
          <a:p>
            <a:pPr>
              <a:buNone/>
            </a:pPr>
            <a:r>
              <a:rPr lang="th-TH" dirty="0" smtClean="0"/>
              <a:t>2. วิธีการวิจัย </a:t>
            </a:r>
            <a:r>
              <a:rPr lang="en-US" dirty="0" smtClean="0"/>
              <a:t>(methods) </a:t>
            </a:r>
            <a:endParaRPr lang="th-TH" dirty="0" smtClean="0"/>
          </a:p>
          <a:p>
            <a:pPr>
              <a:buNone/>
            </a:pPr>
            <a:r>
              <a:rPr lang="th-TH" dirty="0" smtClean="0"/>
              <a:t>3. ผลการวิจัย </a:t>
            </a:r>
            <a:r>
              <a:rPr lang="en-US" dirty="0" smtClean="0"/>
              <a:t>(results)</a:t>
            </a:r>
          </a:p>
          <a:p>
            <a:pPr>
              <a:buNone/>
            </a:pPr>
            <a:r>
              <a:rPr lang="th-TH" dirty="0" smtClean="0"/>
              <a:t>4. สรุป </a:t>
            </a:r>
            <a:r>
              <a:rPr lang="en-US" dirty="0" smtClean="0"/>
              <a:t>(conclusions) </a:t>
            </a:r>
          </a:p>
          <a:p>
            <a:endParaRPr lang="th-TH" dirty="0"/>
          </a:p>
        </p:txBody>
      </p:sp>
      <p:sp>
        <p:nvSpPr>
          <p:cNvPr id="3" name="ชื่อเรื่อง 2"/>
          <p:cNvSpPr>
            <a:spLocks noGrp="1"/>
          </p:cNvSpPr>
          <p:nvPr>
            <p:ph type="title"/>
          </p:nvPr>
        </p:nvSpPr>
        <p:spPr/>
        <p:txBody>
          <a:bodyPr>
            <a:normAutofit fontScale="90000"/>
          </a:bodyPr>
          <a:lstStyle/>
          <a:p>
            <a:r>
              <a:rPr lang="th-TH" dirty="0" smtClean="0"/>
              <a:t>จากงานวิจัยเรื่องโครงสร้างของการเขียนบทคัดย่อของ </a:t>
            </a:r>
            <a:r>
              <a:rPr lang="en-US" dirty="0" smtClean="0"/>
              <a:t>Wilkinson (1991)</a:t>
            </a:r>
            <a:endParaRPr lang="th-TH" dirty="0"/>
          </a:p>
        </p:txBody>
      </p:sp>
      <p:pic>
        <p:nvPicPr>
          <p:cNvPr id="4" name="irc_mi" descr="http://www.theclinegroup.com/wp-content/uploads/2013/05/case-studies.jpg"/>
          <p:cNvPicPr/>
          <p:nvPr/>
        </p:nvPicPr>
        <p:blipFill>
          <a:blip r:embed="rId2"/>
          <a:srcRect/>
          <a:stretch>
            <a:fillRect/>
          </a:stretch>
        </p:blipFill>
        <p:spPr bwMode="auto">
          <a:xfrm>
            <a:off x="4214810" y="3857628"/>
            <a:ext cx="4929190" cy="2286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เนื้อหา 1"/>
          <p:cNvSpPr>
            <a:spLocks noGrp="1"/>
          </p:cNvSpPr>
          <p:nvPr>
            <p:ph idx="1"/>
          </p:nvPr>
        </p:nvSpPr>
        <p:spPr/>
        <p:txBody>
          <a:bodyPr/>
          <a:lstStyle/>
          <a:p>
            <a:endParaRPr lang="th-TH" dirty="0"/>
          </a:p>
        </p:txBody>
      </p:sp>
      <p:sp>
        <p:nvSpPr>
          <p:cNvPr id="3" name="ชื่อเรื่อง 2"/>
          <p:cNvSpPr>
            <a:spLocks noGrp="1"/>
          </p:cNvSpPr>
          <p:nvPr>
            <p:ph type="title"/>
          </p:nvPr>
        </p:nvSpPr>
        <p:spPr/>
        <p:txBody>
          <a:bodyPr/>
          <a:lstStyle/>
          <a:p>
            <a:endParaRPr lang="th-TH" dirty="0"/>
          </a:p>
        </p:txBody>
      </p:sp>
      <p:sp>
        <p:nvSpPr>
          <p:cNvPr id="27653" name="Text Box 5"/>
          <p:cNvSpPr txBox="1">
            <a:spLocks noChangeArrowheads="1"/>
          </p:cNvSpPr>
          <p:nvPr/>
        </p:nvSpPr>
        <p:spPr bwMode="auto">
          <a:xfrm>
            <a:off x="428596" y="214290"/>
            <a:ext cx="8286808" cy="62865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ngsana New" pitchFamily="18" charset="-34"/>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ngsana New" pitchFamily="18" charset="-34"/>
              </a:rPr>
              <a:t>	Moisturizers containing vitamins A and E as well as </a:t>
            </a:r>
            <a:r>
              <a:rPr kumimoji="0" lang="en-US" sz="1800" b="0" i="0" u="none" strike="noStrike" cap="none" normalizeH="0" baseline="0" dirty="0" err="1" smtClean="0">
                <a:ln>
                  <a:noFill/>
                </a:ln>
                <a:solidFill>
                  <a:schemeClr val="tx1"/>
                </a:solidFill>
                <a:effectLst/>
                <a:latin typeface="Arial" pitchFamily="34" charset="0"/>
                <a:ea typeface="Times New Roman" pitchFamily="18" charset="0"/>
                <a:cs typeface="Angsana New" pitchFamily="18" charset="-34"/>
              </a:rPr>
              <a:t>ceramides</a:t>
            </a: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ngsana New" pitchFamily="18" charset="-34"/>
              </a:rPr>
              <a:t> are believed to improve the skin condition by increasing the water content of the stratum </a:t>
            </a:r>
            <a:r>
              <a:rPr kumimoji="0" lang="en-US" sz="1800" b="0" i="0" u="none" strike="noStrike" cap="none" normalizeH="0" baseline="0" dirty="0" err="1" smtClean="0">
                <a:ln>
                  <a:noFill/>
                </a:ln>
                <a:solidFill>
                  <a:schemeClr val="tx1"/>
                </a:solidFill>
                <a:effectLst/>
                <a:latin typeface="Arial" pitchFamily="34" charset="0"/>
                <a:ea typeface="Times New Roman" pitchFamily="18" charset="0"/>
                <a:cs typeface="Angsana New" pitchFamily="18" charset="-34"/>
              </a:rPr>
              <a:t>corneum</a:t>
            </a: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ngsana New" pitchFamily="18" charset="-34"/>
              </a:rPr>
              <a:t>. </a:t>
            </a:r>
            <a:r>
              <a:rPr kumimoji="0" lang="en-US" sz="1800" b="1" i="0" u="none" strike="noStrike" cap="none" normalizeH="0" baseline="0" dirty="0" smtClean="0">
                <a:ln>
                  <a:noFill/>
                </a:ln>
                <a:solidFill>
                  <a:srgbClr val="FF0000"/>
                </a:solidFill>
                <a:effectLst/>
                <a:latin typeface="Arial" pitchFamily="34" charset="0"/>
                <a:ea typeface="Times New Roman" pitchFamily="18" charset="0"/>
                <a:cs typeface="Angsana New" pitchFamily="18" charset="-34"/>
              </a:rPr>
              <a:t>The aim of this research was</a:t>
            </a:r>
            <a:r>
              <a:rPr kumimoji="0" lang="en-US" sz="1800" b="0" i="0" u="none" strike="noStrike" cap="none" normalizeH="0" baseline="0" dirty="0" smtClean="0">
                <a:ln>
                  <a:noFill/>
                </a:ln>
                <a:solidFill>
                  <a:srgbClr val="FF0000"/>
                </a:solidFill>
                <a:effectLst/>
                <a:latin typeface="Arial" pitchFamily="34" charset="0"/>
                <a:ea typeface="Times New Roman" pitchFamily="18" charset="0"/>
                <a:cs typeface="Angsana New" pitchFamily="18" charset="-34"/>
              </a:rPr>
              <a:t> to evaluate, through the capacitance method (a noninvasive method), the moisturizing effect of an O/W emulsion (non-ionic self-emulsifying base) containing vitamin A </a:t>
            </a:r>
            <a:r>
              <a:rPr kumimoji="0" lang="en-US" sz="1800" b="0" i="0" u="none" strike="noStrike" cap="none" normalizeH="0" baseline="0" dirty="0" err="1" smtClean="0">
                <a:ln>
                  <a:noFill/>
                </a:ln>
                <a:solidFill>
                  <a:srgbClr val="FF0000"/>
                </a:solidFill>
                <a:effectLst/>
                <a:latin typeface="Arial" pitchFamily="34" charset="0"/>
                <a:ea typeface="Times New Roman" pitchFamily="18" charset="0"/>
                <a:cs typeface="Angsana New" pitchFamily="18" charset="-34"/>
              </a:rPr>
              <a:t>palmitate</a:t>
            </a:r>
            <a:r>
              <a:rPr kumimoji="0" lang="en-US" sz="1800" b="0" i="0" u="none" strike="noStrike" cap="none" normalizeH="0" baseline="0" dirty="0" smtClean="0">
                <a:ln>
                  <a:noFill/>
                </a:ln>
                <a:solidFill>
                  <a:srgbClr val="FF0000"/>
                </a:solidFill>
                <a:effectLst/>
                <a:latin typeface="Arial" pitchFamily="34" charset="0"/>
                <a:ea typeface="Times New Roman" pitchFamily="18" charset="0"/>
                <a:cs typeface="Angsana New" pitchFamily="18" charset="-34"/>
              </a:rPr>
              <a:t>, vitamin E acetate, and </a:t>
            </a:r>
            <a:r>
              <a:rPr kumimoji="0" lang="en-US" sz="1800" b="0" i="0" u="none" strike="noStrike" cap="none" normalizeH="0" baseline="0" dirty="0" err="1" smtClean="0">
                <a:ln>
                  <a:noFill/>
                </a:ln>
                <a:solidFill>
                  <a:srgbClr val="FF0000"/>
                </a:solidFill>
                <a:effectLst/>
                <a:latin typeface="Arial" pitchFamily="34" charset="0"/>
                <a:ea typeface="Times New Roman" pitchFamily="18" charset="0"/>
                <a:cs typeface="Angsana New" pitchFamily="18" charset="-34"/>
              </a:rPr>
              <a:t>ceramide</a:t>
            </a:r>
            <a:r>
              <a:rPr kumimoji="0" lang="en-US" sz="1800" b="0" i="0" u="none" strike="noStrike" cap="none" normalizeH="0" baseline="0" dirty="0" smtClean="0">
                <a:ln>
                  <a:noFill/>
                </a:ln>
                <a:solidFill>
                  <a:srgbClr val="FF0000"/>
                </a:solidFill>
                <a:effectLst/>
                <a:latin typeface="Arial" pitchFamily="34" charset="0"/>
                <a:ea typeface="Times New Roman" pitchFamily="18" charset="0"/>
                <a:cs typeface="Angsana New" pitchFamily="18" charset="-34"/>
              </a:rPr>
              <a:t> III on human skin</a:t>
            </a:r>
            <a:r>
              <a:rPr kumimoji="0" lang="en-US" sz="1800" b="0" i="1" u="none" strike="noStrike" cap="none" normalizeH="0" baseline="0" dirty="0" smtClean="0">
                <a:ln>
                  <a:noFill/>
                </a:ln>
                <a:solidFill>
                  <a:srgbClr val="FF0000"/>
                </a:solidFill>
                <a:effectLst/>
                <a:latin typeface="Arial" pitchFamily="34" charset="0"/>
                <a:ea typeface="Times New Roman" pitchFamily="18" charset="0"/>
                <a:cs typeface="Angsana New" pitchFamily="18" charset="-34"/>
              </a:rPr>
              <a:t>. </a:t>
            </a:r>
            <a:r>
              <a:rPr kumimoji="0" lang="en-US" sz="1800" b="1" i="1" u="none" strike="noStrike" cap="none" normalizeH="0" baseline="0" dirty="0" smtClean="0">
                <a:ln>
                  <a:noFill/>
                </a:ln>
                <a:solidFill>
                  <a:schemeClr val="tx1"/>
                </a:solidFill>
                <a:effectLst/>
                <a:latin typeface="Arial" pitchFamily="34" charset="0"/>
                <a:ea typeface="Times New Roman" pitchFamily="18" charset="0"/>
                <a:cs typeface="Angsana New" pitchFamily="18" charset="-34"/>
              </a:rPr>
              <a:t>The studies were carried out </a:t>
            </a:r>
            <a:r>
              <a:rPr kumimoji="0" lang="en-US" sz="1800" b="0" i="1" u="none" strike="noStrike" cap="none" normalizeH="0" baseline="0" dirty="0" smtClean="0">
                <a:ln>
                  <a:noFill/>
                </a:ln>
                <a:solidFill>
                  <a:schemeClr val="tx1"/>
                </a:solidFill>
                <a:effectLst/>
                <a:latin typeface="Arial" pitchFamily="34" charset="0"/>
                <a:ea typeface="Times New Roman" pitchFamily="18" charset="0"/>
                <a:cs typeface="Angsana New" pitchFamily="18" charset="-34"/>
              </a:rPr>
              <a:t>on a group of 40 healthy Caucasian female test subjects between 30 and 45 years of age, using the </a:t>
            </a:r>
            <a:r>
              <a:rPr kumimoji="0" lang="en-US" sz="1800" b="0" i="1" u="none" strike="noStrike" cap="none" normalizeH="0" baseline="0" dirty="0" err="1" smtClean="0">
                <a:ln>
                  <a:noFill/>
                </a:ln>
                <a:solidFill>
                  <a:schemeClr val="tx1"/>
                </a:solidFill>
                <a:effectLst/>
                <a:latin typeface="Arial" pitchFamily="34" charset="0"/>
                <a:ea typeface="Times New Roman" pitchFamily="18" charset="0"/>
                <a:cs typeface="Angsana New" pitchFamily="18" charset="-34"/>
              </a:rPr>
              <a:t>Corneometer</a:t>
            </a:r>
            <a:r>
              <a:rPr kumimoji="0" lang="en-US" sz="1800" b="0" i="1" u="none" strike="noStrike" cap="none" normalizeH="0" baseline="0" dirty="0" smtClean="0">
                <a:ln>
                  <a:noFill/>
                </a:ln>
                <a:solidFill>
                  <a:schemeClr val="tx1"/>
                </a:solidFill>
                <a:effectLst/>
                <a:latin typeface="Arial" pitchFamily="34" charset="0"/>
                <a:ea typeface="Times New Roman" pitchFamily="18" charset="0"/>
                <a:cs typeface="Angsana New" pitchFamily="18" charset="-34"/>
              </a:rPr>
              <a:t> CM 825 PC. Skin measurements were taken from the volunteers at 7 and 30 days after daily use (twice a day) of the tested products.</a:t>
            </a: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ngsana New" pitchFamily="18" charset="-34"/>
              </a:rPr>
              <a:t> </a:t>
            </a:r>
            <a:r>
              <a:rPr kumimoji="0" lang="en-US" sz="1800" b="1" i="0" u="none" strike="noStrike" cap="none" normalizeH="0" baseline="0" dirty="0" smtClean="0">
                <a:ln>
                  <a:noFill/>
                </a:ln>
                <a:solidFill>
                  <a:srgbClr val="00B050"/>
                </a:solidFill>
                <a:effectLst/>
                <a:latin typeface="Arial" pitchFamily="34" charset="0"/>
                <a:ea typeface="Times New Roman" pitchFamily="18" charset="0"/>
                <a:cs typeface="Angsana New" pitchFamily="18" charset="-34"/>
              </a:rPr>
              <a:t>The presence of vitamins A and E or </a:t>
            </a:r>
            <a:r>
              <a:rPr kumimoji="0" lang="en-US" sz="1800" b="1" i="0" u="none" strike="noStrike" cap="none" normalizeH="0" baseline="0" dirty="0" err="1" smtClean="0">
                <a:ln>
                  <a:noFill/>
                </a:ln>
                <a:solidFill>
                  <a:srgbClr val="00B050"/>
                </a:solidFill>
                <a:effectLst/>
                <a:latin typeface="Arial" pitchFamily="34" charset="0"/>
                <a:ea typeface="Times New Roman" pitchFamily="18" charset="0"/>
                <a:cs typeface="Angsana New" pitchFamily="18" charset="-34"/>
              </a:rPr>
              <a:t>ceramide</a:t>
            </a:r>
            <a:r>
              <a:rPr kumimoji="0" lang="en-US" sz="1800" b="1" i="0" u="none" strike="noStrike" cap="none" normalizeH="0" baseline="0" dirty="0" smtClean="0">
                <a:ln>
                  <a:noFill/>
                </a:ln>
                <a:solidFill>
                  <a:srgbClr val="00B050"/>
                </a:solidFill>
                <a:effectLst/>
                <a:latin typeface="Arial" pitchFamily="34" charset="0"/>
                <a:ea typeface="Times New Roman" pitchFamily="18" charset="0"/>
                <a:cs typeface="Angsana New" pitchFamily="18" charset="-34"/>
              </a:rPr>
              <a:t> III did not cause an improvement in the hydration of the stratum </a:t>
            </a:r>
            <a:r>
              <a:rPr kumimoji="0" lang="en-US" sz="1800" b="1" i="0" u="none" strike="noStrike" cap="none" normalizeH="0" baseline="0" dirty="0" err="1" smtClean="0">
                <a:ln>
                  <a:noFill/>
                </a:ln>
                <a:solidFill>
                  <a:srgbClr val="00B050"/>
                </a:solidFill>
                <a:effectLst/>
                <a:latin typeface="Arial" pitchFamily="34" charset="0"/>
                <a:ea typeface="Times New Roman" pitchFamily="18" charset="0"/>
                <a:cs typeface="Angsana New" pitchFamily="18" charset="-34"/>
              </a:rPr>
              <a:t>corneum</a:t>
            </a:r>
            <a:r>
              <a:rPr kumimoji="0" lang="en-US" sz="1800" b="0" i="0" u="none" strike="noStrike" cap="none" normalizeH="0" baseline="0" dirty="0" smtClean="0">
                <a:ln>
                  <a:noFill/>
                </a:ln>
                <a:solidFill>
                  <a:srgbClr val="00B050"/>
                </a:solidFill>
                <a:effectLst/>
                <a:latin typeface="Arial" pitchFamily="34" charset="0"/>
                <a:ea typeface="Times New Roman" pitchFamily="18" charset="0"/>
                <a:cs typeface="Angsana New" pitchFamily="18" charset="-34"/>
              </a:rPr>
              <a:t>, </a:t>
            </a:r>
            <a:r>
              <a:rPr kumimoji="0" lang="en-US" sz="1800" b="1" i="0" u="none" strike="noStrike" cap="none" normalizeH="0" baseline="0" dirty="0" smtClean="0">
                <a:ln>
                  <a:noFill/>
                </a:ln>
                <a:solidFill>
                  <a:srgbClr val="00B050"/>
                </a:solidFill>
                <a:effectLst/>
                <a:latin typeface="Arial" pitchFamily="34" charset="0"/>
                <a:ea typeface="Times New Roman" pitchFamily="18" charset="0"/>
                <a:cs typeface="Angsana New" pitchFamily="18" charset="-34"/>
              </a:rPr>
              <a:t>which means that</a:t>
            </a:r>
            <a:r>
              <a:rPr kumimoji="0" lang="en-US" sz="1800" b="0" i="0" u="none" strike="noStrike" cap="none" normalizeH="0" baseline="0" dirty="0" smtClean="0">
                <a:ln>
                  <a:noFill/>
                </a:ln>
                <a:solidFill>
                  <a:srgbClr val="00B050"/>
                </a:solidFill>
                <a:effectLst/>
                <a:latin typeface="Arial" pitchFamily="34" charset="0"/>
                <a:ea typeface="Times New Roman" pitchFamily="18" charset="0"/>
                <a:cs typeface="Angsana New" pitchFamily="18" charset="-34"/>
              </a:rPr>
              <a:t> none of those compounds strengthens the hydration effectiveness of the base formulations used, at least at the doses tested. The interpretation of electrical measurement regarding skin moisture should be made with caution; thus the results observed in this study show the importance of using different approaches (or methodologies) to verify the performance of the formulas tested. </a:t>
            </a:r>
            <a:r>
              <a:rPr kumimoji="0" lang="en-US" sz="1800" b="1" i="1" u="none" strike="noStrike" cap="none" normalizeH="0" baseline="0" dirty="0" smtClean="0">
                <a:ln>
                  <a:noFill/>
                </a:ln>
                <a:solidFill>
                  <a:schemeClr val="tx1"/>
                </a:solidFill>
                <a:effectLst/>
                <a:latin typeface="Arial" pitchFamily="34" charset="0"/>
                <a:ea typeface="Times New Roman" pitchFamily="18" charset="0"/>
                <a:cs typeface="Angsana New" pitchFamily="18" charset="-34"/>
              </a:rPr>
              <a:t>We conclude that, </a:t>
            </a:r>
            <a:r>
              <a:rPr kumimoji="0" lang="en-US" sz="1800" b="0" i="1" u="none" strike="noStrike" cap="none" normalizeH="0" baseline="0" dirty="0" smtClean="0">
                <a:ln>
                  <a:noFill/>
                </a:ln>
                <a:solidFill>
                  <a:schemeClr val="tx1"/>
                </a:solidFill>
                <a:effectLst/>
                <a:latin typeface="Arial" pitchFamily="34" charset="0"/>
                <a:ea typeface="Times New Roman" pitchFamily="18" charset="0"/>
                <a:cs typeface="Angsana New" pitchFamily="18" charset="-34"/>
              </a:rPr>
              <a:t>at the low doses typically used in cosmetic formulations, vitamins A and E and </a:t>
            </a:r>
            <a:r>
              <a:rPr kumimoji="0" lang="en-US" sz="1800" b="0" i="1" u="none" strike="noStrike" cap="none" normalizeH="0" baseline="0" dirty="0" err="1" smtClean="0">
                <a:ln>
                  <a:noFill/>
                </a:ln>
                <a:solidFill>
                  <a:schemeClr val="tx1"/>
                </a:solidFill>
                <a:effectLst/>
                <a:latin typeface="Arial" pitchFamily="34" charset="0"/>
                <a:ea typeface="Times New Roman" pitchFamily="18" charset="0"/>
                <a:cs typeface="Angsana New" pitchFamily="18" charset="-34"/>
              </a:rPr>
              <a:t>ceramide</a:t>
            </a:r>
            <a:r>
              <a:rPr kumimoji="0" lang="en-US" sz="1800" b="0" i="1" u="none" strike="noStrike" cap="none" normalizeH="0" baseline="0" dirty="0" smtClean="0">
                <a:ln>
                  <a:noFill/>
                </a:ln>
                <a:solidFill>
                  <a:schemeClr val="tx1"/>
                </a:solidFill>
                <a:effectLst/>
                <a:latin typeface="Arial" pitchFamily="34" charset="0"/>
                <a:ea typeface="Times New Roman" pitchFamily="18" charset="0"/>
                <a:cs typeface="Angsana New" pitchFamily="18" charset="-34"/>
              </a:rPr>
              <a:t> III are not likely to contribute to the hydrating effects of the base moisturizing formulation when assessed by capacitance.</a:t>
            </a:r>
            <a:endParaRPr kumimoji="0" lang="en-US" sz="1800" b="0" i="0" u="none" strike="noStrike" cap="none" normalizeH="0" baseline="0" dirty="0" smtClean="0">
              <a:ln>
                <a:noFill/>
              </a:ln>
              <a:solidFill>
                <a:schemeClr val="tx1"/>
              </a:solidFill>
              <a:effectLst/>
              <a:latin typeface="Arial" pitchFamily="34" charset="0"/>
              <a:cs typeface="Angsana New" pitchFamily="18" charset="-34"/>
            </a:endParaRPr>
          </a:p>
        </p:txBody>
      </p:sp>
      <p:sp>
        <p:nvSpPr>
          <p:cNvPr id="27654" name="Rectangle 6"/>
          <p:cNvSpPr>
            <a:spLocks noChangeArrowheads="1"/>
          </p:cNvSpPr>
          <p:nvPr/>
        </p:nvSpPr>
        <p:spPr bwMode="auto">
          <a:xfrm>
            <a:off x="0" y="0"/>
            <a:ext cx="113204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ngsana New" pitchFamily="18" charset="-34"/>
              </a:rPr>
              <a:t>:</a:t>
            </a:r>
            <a:endParaRPr kumimoji="0" lang="en-US" sz="900" b="0" i="0" u="none" strike="noStrike" cap="none" normalizeH="0" baseline="0" dirty="0" smtClean="0">
              <a:ln>
                <a:noFill/>
              </a:ln>
              <a:solidFill>
                <a:schemeClr val="tx1"/>
              </a:solidFill>
              <a:effectLst/>
              <a:latin typeface="Arial" pitchFamily="34" charset="0"/>
              <a:cs typeface="Angsana New" pitchFamily="18" charset="-34"/>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smtClean="0">
              <a:ln>
                <a:noFill/>
              </a:ln>
              <a:solidFill>
                <a:schemeClr val="tx1"/>
              </a:solidFill>
              <a:effectLst/>
              <a:latin typeface="Arial" pitchFamily="34" charset="0"/>
              <a:cs typeface="Angsana New" pitchFamily="18" charset="-34"/>
            </a:endParaRPr>
          </a:p>
        </p:txBody>
      </p:sp>
      <p:sp>
        <p:nvSpPr>
          <p:cNvPr id="27655"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57275" algn="l"/>
                <a:tab pos="2578100" algn="ctr"/>
              </a:tabLst>
            </a:pPr>
            <a:r>
              <a:rPr kumimoji="0" lang="en-US" sz="1600" b="0" i="0" u="none" strike="noStrike" cap="none" normalizeH="0" baseline="0" smtClean="0">
                <a:ln>
                  <a:noFill/>
                </a:ln>
                <a:solidFill>
                  <a:schemeClr val="tx1"/>
                </a:solidFill>
                <a:effectLst/>
                <a:latin typeface="Arial" pitchFamily="34" charset="0"/>
                <a:ea typeface="Times New Roman" pitchFamily="18" charset="0"/>
                <a:cs typeface="Angsana New" pitchFamily="18" charset="-34"/>
              </a:rPr>
              <a:t> </a:t>
            </a:r>
            <a:endParaRPr kumimoji="0" lang="en-US" sz="900" b="0" i="0" u="none" strike="noStrike" cap="none" normalizeH="0" baseline="0" smtClean="0">
              <a:ln>
                <a:noFill/>
              </a:ln>
              <a:solidFill>
                <a:schemeClr val="tx1"/>
              </a:solidFill>
              <a:effectLst/>
              <a:latin typeface="Arial" pitchFamily="34" charset="0"/>
              <a:cs typeface="Angsana New" pitchFamily="18" charset="-34"/>
            </a:endParaRPr>
          </a:p>
          <a:p>
            <a:pPr marL="0" marR="0" lvl="0" indent="0" algn="l" defTabSz="914400" rtl="0" eaLnBrk="0" fontAlgn="base" latinLnBrk="0" hangingPunct="0">
              <a:lnSpc>
                <a:spcPct val="100000"/>
              </a:lnSpc>
              <a:spcBef>
                <a:spcPct val="0"/>
              </a:spcBef>
              <a:spcAft>
                <a:spcPct val="0"/>
              </a:spcAft>
              <a:buClrTx/>
              <a:buSzTx/>
              <a:buFontTx/>
              <a:buNone/>
              <a:tabLst>
                <a:tab pos="1057275" algn="l"/>
                <a:tab pos="2578100" algn="ctr"/>
              </a:tabLst>
            </a:pPr>
            <a:endParaRPr kumimoji="0" lang="en-US" sz="2800" b="0" i="0" u="none" strike="noStrike" cap="none" normalizeH="0" baseline="0" smtClean="0">
              <a:ln>
                <a:noFill/>
              </a:ln>
              <a:solidFill>
                <a:schemeClr val="tx1"/>
              </a:solidFill>
              <a:effectLst/>
              <a:latin typeface="Arial" pitchFamily="34" charset="0"/>
              <a:cs typeface="Angsana New" pitchFamily="18" charset="-34"/>
            </a:endParaRPr>
          </a:p>
        </p:txBody>
      </p:sp>
      <p:sp>
        <p:nvSpPr>
          <p:cNvPr id="27656" name="Rectangle 8"/>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h-TH" sz="2800" b="0" i="0" u="none" strike="noStrike" cap="none" normalizeH="0" baseline="0" smtClean="0">
              <a:ln>
                <a:noFill/>
              </a:ln>
              <a:solidFill>
                <a:schemeClr val="tx1"/>
              </a:solidFill>
              <a:effectLst/>
              <a:latin typeface="Arial" pitchFamily="34" charset="0"/>
              <a:cs typeface="Angsana New" pitchFamily="18" charset="-34"/>
            </a:endParaRPr>
          </a:p>
        </p:txBody>
      </p:sp>
      <p:sp>
        <p:nvSpPr>
          <p:cNvPr id="27657" name="Rectangle 9"/>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h-TH" sz="2800" b="0" i="0" u="none" strike="noStrike" cap="none" normalizeH="0" baseline="0" smtClean="0">
              <a:ln>
                <a:noFill/>
              </a:ln>
              <a:solidFill>
                <a:schemeClr val="tx1"/>
              </a:solidFill>
              <a:effectLst/>
              <a:latin typeface="Arial" pitchFamily="34" charset="0"/>
              <a:cs typeface="Angsana New" pitchFamily="18" charset="-34"/>
            </a:endParaRPr>
          </a:p>
        </p:txBody>
      </p:sp>
      <p:sp>
        <p:nvSpPr>
          <p:cNvPr id="27658" name="Rectangle 10"/>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71500" algn="l"/>
              </a:tabLst>
            </a:pPr>
            <a:endParaRPr kumimoji="0" lang="th-TH" sz="2800" b="0" i="0" u="none" strike="noStrike" cap="none" normalizeH="0" baseline="0" smtClean="0">
              <a:ln>
                <a:noFill/>
              </a:ln>
              <a:solidFill>
                <a:schemeClr val="tx1"/>
              </a:solidFill>
              <a:effectLst/>
              <a:latin typeface="Arial" pitchFamily="34" charset="0"/>
              <a:cs typeface="Angsana New" pitchFamily="18" charset="-34"/>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6264696"/>
          </a:xfrm>
        </p:spPr>
        <p:txBody>
          <a:bodyPr>
            <a:normAutofit fontScale="62500" lnSpcReduction="20000"/>
          </a:bodyPr>
          <a:lstStyle/>
          <a:p>
            <a:pPr marL="114300" algn="ctr"/>
            <a:r>
              <a:rPr lang="en-US" b="1" dirty="0"/>
              <a:t>BILINGUALIZED TECHNICAL DICTIONARIES</a:t>
            </a:r>
            <a:endParaRPr lang="en-US" dirty="0"/>
          </a:p>
          <a:p>
            <a:pPr marL="114300" algn="ctr"/>
            <a:r>
              <a:rPr lang="en-US" dirty="0" err="1"/>
              <a:t>Jirapa</a:t>
            </a:r>
            <a:r>
              <a:rPr lang="en-US" dirty="0"/>
              <a:t> </a:t>
            </a:r>
            <a:r>
              <a:rPr lang="en-US" dirty="0" err="1"/>
              <a:t>Vitayapirak</a:t>
            </a:r>
            <a:endParaRPr lang="en-US" dirty="0"/>
          </a:p>
          <a:p>
            <a:pPr marL="114300" algn="ctr"/>
            <a:r>
              <a:rPr lang="en-US" i="1" dirty="0"/>
              <a:t>Faculty of Industrial Education</a:t>
            </a:r>
            <a:endParaRPr lang="en-US" dirty="0"/>
          </a:p>
          <a:p>
            <a:pPr marL="114300" algn="ctr"/>
            <a:r>
              <a:rPr lang="en-US" i="1" dirty="0"/>
              <a:t>King </a:t>
            </a:r>
            <a:r>
              <a:rPr lang="en-US" i="1" dirty="0" err="1"/>
              <a:t>Mongkut’s</a:t>
            </a:r>
            <a:r>
              <a:rPr lang="en-US" i="1" dirty="0"/>
              <a:t> Institute of Technology </a:t>
            </a:r>
            <a:r>
              <a:rPr lang="en-US" i="1" dirty="0" err="1"/>
              <a:t>Ladkrabang</a:t>
            </a:r>
            <a:r>
              <a:rPr lang="en-US" i="1" dirty="0"/>
              <a:t>, Thailand</a:t>
            </a:r>
            <a:endParaRPr lang="en-US" dirty="0"/>
          </a:p>
          <a:p>
            <a:pPr marL="114300" algn="ctr"/>
            <a:r>
              <a:rPr lang="en-US" i="1" dirty="0"/>
              <a:t>(</a:t>
            </a:r>
            <a:r>
              <a:rPr lang="en-US" i="1" u="sng" dirty="0">
                <a:hlinkClick r:id="rId2"/>
              </a:rPr>
              <a:t>kvjirapa@kmitl.ac.th</a:t>
            </a:r>
            <a:r>
              <a:rPr lang="en-US" i="1" dirty="0" smtClean="0"/>
              <a:t>)</a:t>
            </a:r>
            <a:endParaRPr lang="en-US" dirty="0" smtClean="0"/>
          </a:p>
          <a:p>
            <a:pPr marL="0" indent="0" algn="ctr">
              <a:buNone/>
            </a:pPr>
            <a:endParaRPr lang="en-US" b="1" dirty="0"/>
          </a:p>
          <a:p>
            <a:pPr marL="0" indent="0" algn="ctr">
              <a:buNone/>
            </a:pPr>
            <a:r>
              <a:rPr lang="en-US" b="1" dirty="0" smtClean="0"/>
              <a:t> </a:t>
            </a:r>
            <a:r>
              <a:rPr lang="en-US" b="1" dirty="0"/>
              <a:t>Abstract</a:t>
            </a:r>
            <a:endParaRPr lang="en-US" dirty="0"/>
          </a:p>
          <a:p>
            <a:pPr marL="0" indent="0" algn="just">
              <a:buNone/>
            </a:pPr>
            <a:endParaRPr lang="en-US" dirty="0" smtClean="0"/>
          </a:p>
          <a:p>
            <a:pPr marL="0" indent="0" algn="just">
              <a:buNone/>
            </a:pPr>
            <a:r>
              <a:rPr lang="en-US" dirty="0" smtClean="0"/>
              <a:t>This </a:t>
            </a:r>
            <a:r>
              <a:rPr lang="en-US" dirty="0"/>
              <a:t>paper presents the lexical needs of Thai engineering students. The first part is devoted to a review of the major research into dictionary users and uses, focusing on the EFL and ESP situation at tertiary educational level. The second part reports on an investigation into aspects of dictionary use among engineering students. The subjects were a population of 350 undergraduates, Faculty of Engineering, King </a:t>
            </a:r>
            <a:r>
              <a:rPr lang="en-US" dirty="0" err="1"/>
              <a:t>Mongkut’s</a:t>
            </a:r>
            <a:r>
              <a:rPr lang="en-US" dirty="0"/>
              <a:t> Institute of Technology </a:t>
            </a:r>
            <a:r>
              <a:rPr lang="en-US" dirty="0" err="1"/>
              <a:t>Ladkrabang</a:t>
            </a:r>
            <a:r>
              <a:rPr lang="en-US" dirty="0"/>
              <a:t> (KMITL), Thailand. SPSS for MS WINDOWS was used to </a:t>
            </a:r>
            <a:r>
              <a:rPr lang="en-US" dirty="0" err="1"/>
              <a:t>analyse</a:t>
            </a:r>
            <a:r>
              <a:rPr lang="en-US" dirty="0"/>
              <a:t> the data from questionnaires. The results show that the students’ reliance mainly on bilingual pocket English-Thai dictionaries. The main purpose in using dictionaries was to decode text to access meaning. They use dictionaries in the context of translating English texts into Thai (94.2%) and reading textbooks (93.5%). The top three purposes of dictionary use were for (1) decoding meaning (99.7%), (2) checking spelling (73.2%), and (3) pronunciation (53.3%). The participants’ preference among the dictionary samples tested was for the </a:t>
            </a:r>
            <a:r>
              <a:rPr lang="en-US" dirty="0" err="1"/>
              <a:t>bilingualized</a:t>
            </a:r>
            <a:r>
              <a:rPr lang="en-US" dirty="0"/>
              <a:t> version. </a:t>
            </a:r>
          </a:p>
          <a:p>
            <a:endParaRPr lang="th-TH" dirty="0"/>
          </a:p>
        </p:txBody>
      </p:sp>
      <p:sp>
        <p:nvSpPr>
          <p:cNvPr id="3" name="Title 2"/>
          <p:cNvSpPr>
            <a:spLocks noGrp="1"/>
          </p:cNvSpPr>
          <p:nvPr>
            <p:ph type="title"/>
          </p:nvPr>
        </p:nvSpPr>
        <p:spPr/>
        <p:txBody>
          <a:bodyPr/>
          <a:lstStyle/>
          <a:p>
            <a:endParaRPr lang="th-TH"/>
          </a:p>
        </p:txBody>
      </p:sp>
    </p:spTree>
    <p:extLst>
      <p:ext uri="{BB962C8B-B14F-4D97-AF65-F5344CB8AC3E}">
        <p14:creationId xmlns:p14="http://schemas.microsoft.com/office/powerpoint/2010/main" val="9662686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เนื้อหา 1"/>
          <p:cNvSpPr>
            <a:spLocks noGrp="1"/>
          </p:cNvSpPr>
          <p:nvPr>
            <p:ph idx="1"/>
          </p:nvPr>
        </p:nvSpPr>
        <p:spPr/>
        <p:txBody>
          <a:bodyPr/>
          <a:lstStyle/>
          <a:p>
            <a:r>
              <a:rPr lang="en-US" i="1" dirty="0" smtClean="0"/>
              <a:t>The </a:t>
            </a:r>
            <a:r>
              <a:rPr lang="en-US" b="1" i="1" dirty="0" smtClean="0"/>
              <a:t>aim </a:t>
            </a:r>
            <a:r>
              <a:rPr lang="en-US" i="1" dirty="0" smtClean="0"/>
              <a:t>of this research was to develop…</a:t>
            </a:r>
          </a:p>
          <a:p>
            <a:pPr>
              <a:buNone/>
            </a:pPr>
            <a:endParaRPr lang="en-US" dirty="0" smtClean="0"/>
          </a:p>
          <a:p>
            <a:r>
              <a:rPr lang="en-US" i="1" dirty="0" smtClean="0"/>
              <a:t>The </a:t>
            </a:r>
            <a:r>
              <a:rPr lang="en-US" b="1" i="1" dirty="0" smtClean="0"/>
              <a:t>objective </a:t>
            </a:r>
            <a:r>
              <a:rPr lang="en-US" i="1" dirty="0" smtClean="0"/>
              <a:t>of the present work was to investigate</a:t>
            </a:r>
            <a:r>
              <a:rPr lang="en-US" b="1" dirty="0" smtClean="0"/>
              <a:t>…</a:t>
            </a:r>
          </a:p>
          <a:p>
            <a:pPr>
              <a:buNone/>
            </a:pPr>
            <a:endParaRPr lang="en-US" dirty="0" smtClean="0"/>
          </a:p>
          <a:p>
            <a:r>
              <a:rPr lang="en-US" i="1" dirty="0" smtClean="0"/>
              <a:t>The </a:t>
            </a:r>
            <a:r>
              <a:rPr lang="en-US" b="1" i="1" dirty="0" smtClean="0"/>
              <a:t>aim </a:t>
            </a:r>
            <a:r>
              <a:rPr lang="en-US" i="1" dirty="0" smtClean="0"/>
              <a:t>of this study / work was to evaluate…</a:t>
            </a:r>
            <a:endParaRPr lang="en-US" dirty="0" smtClean="0"/>
          </a:p>
          <a:p>
            <a:endParaRPr lang="th-TH" dirty="0"/>
          </a:p>
        </p:txBody>
      </p:sp>
      <p:sp>
        <p:nvSpPr>
          <p:cNvPr id="3" name="ชื่อเรื่อง 2"/>
          <p:cNvSpPr>
            <a:spLocks noGrp="1"/>
          </p:cNvSpPr>
          <p:nvPr>
            <p:ph type="title"/>
          </p:nvPr>
        </p:nvSpPr>
        <p:spPr/>
        <p:txBody>
          <a:bodyPr>
            <a:normAutofit fontScale="90000"/>
          </a:bodyPr>
          <a:lstStyle/>
          <a:p>
            <a:r>
              <a:rPr lang="en-US" dirty="0"/>
              <a:t>Move 1: Introducing Purpose:</a:t>
            </a:r>
            <a:br>
              <a:rPr lang="en-US" dirty="0"/>
            </a:br>
            <a:endParaRPr lang="th-TH"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เนื้อหา 1"/>
          <p:cNvSpPr>
            <a:spLocks noGrp="1"/>
          </p:cNvSpPr>
          <p:nvPr>
            <p:ph idx="1"/>
          </p:nvPr>
        </p:nvSpPr>
        <p:spPr/>
        <p:txBody>
          <a:bodyPr/>
          <a:lstStyle/>
          <a:p>
            <a:pPr marL="109728" indent="0">
              <a:buNone/>
            </a:pPr>
            <a:endParaRPr lang="en-US" dirty="0" smtClean="0"/>
          </a:p>
          <a:p>
            <a:r>
              <a:rPr lang="en-US" i="1" dirty="0" smtClean="0"/>
              <a:t>The </a:t>
            </a:r>
            <a:r>
              <a:rPr lang="en-US" b="1" i="1" dirty="0" smtClean="0"/>
              <a:t>test </a:t>
            </a:r>
            <a:r>
              <a:rPr lang="en-US" i="1" dirty="0" smtClean="0"/>
              <a:t>was </a:t>
            </a:r>
            <a:r>
              <a:rPr lang="en-US" b="1" i="1" dirty="0" smtClean="0"/>
              <a:t>carried </a:t>
            </a:r>
            <a:r>
              <a:rPr lang="en-US" i="1" dirty="0" smtClean="0"/>
              <a:t>out on a random population…</a:t>
            </a:r>
            <a:endParaRPr lang="en-US" dirty="0" smtClean="0"/>
          </a:p>
          <a:p>
            <a:r>
              <a:rPr lang="en-US" i="1" dirty="0" smtClean="0"/>
              <a:t>The test was performed on …subjects.</a:t>
            </a:r>
            <a:endParaRPr lang="en-US" dirty="0" smtClean="0"/>
          </a:p>
          <a:p>
            <a:r>
              <a:rPr lang="en-US" b="1" i="1" dirty="0" smtClean="0"/>
              <a:t>The test</a:t>
            </a:r>
            <a:r>
              <a:rPr lang="en-US" i="1" dirty="0" smtClean="0"/>
              <a:t> was </a:t>
            </a:r>
            <a:r>
              <a:rPr lang="en-US" b="1" i="1" dirty="0" smtClean="0"/>
              <a:t>performed </a:t>
            </a:r>
            <a:r>
              <a:rPr lang="en-US" i="1" dirty="0" smtClean="0"/>
              <a:t>by</a:t>
            </a:r>
            <a:r>
              <a:rPr lang="en-US" b="1" dirty="0" smtClean="0"/>
              <a:t>…</a:t>
            </a:r>
            <a:endParaRPr lang="en-US" dirty="0" smtClean="0"/>
          </a:p>
          <a:p>
            <a:endParaRPr lang="th-TH" dirty="0"/>
          </a:p>
        </p:txBody>
      </p:sp>
      <p:sp>
        <p:nvSpPr>
          <p:cNvPr id="3" name="ชื่อเรื่อง 2"/>
          <p:cNvSpPr>
            <a:spLocks noGrp="1"/>
          </p:cNvSpPr>
          <p:nvPr>
            <p:ph type="title"/>
          </p:nvPr>
        </p:nvSpPr>
        <p:spPr/>
        <p:txBody>
          <a:bodyPr>
            <a:normAutofit fontScale="90000"/>
          </a:bodyPr>
          <a:lstStyle/>
          <a:p>
            <a:r>
              <a:rPr lang="en-US" dirty="0"/>
              <a:t>Move 2: Describing Method:</a:t>
            </a:r>
            <a:br>
              <a:rPr lang="en-US" dirty="0"/>
            </a:br>
            <a:endParaRPr lang="en-US" dirty="0"/>
          </a:p>
        </p:txBody>
      </p:sp>
      <p:pic>
        <p:nvPicPr>
          <p:cNvPr id="4" name="Picture 2" descr="http://pad3.whstatic.com/images/thumb/b/b7/Avoid-Plagiarism-Step-3.jpg/670px-Avoid-Plagiarism-Step-3.jpg"/>
          <p:cNvPicPr>
            <a:picLocks noChangeAspect="1" noChangeArrowheads="1"/>
          </p:cNvPicPr>
          <p:nvPr/>
        </p:nvPicPr>
        <p:blipFill>
          <a:blip r:embed="rId2"/>
          <a:srcRect/>
          <a:stretch>
            <a:fillRect/>
          </a:stretch>
        </p:blipFill>
        <p:spPr bwMode="auto">
          <a:xfrm>
            <a:off x="3428992" y="3857628"/>
            <a:ext cx="3786214" cy="2786082"/>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เนื้อหา 1"/>
          <p:cNvSpPr>
            <a:spLocks noGrp="1"/>
          </p:cNvSpPr>
          <p:nvPr>
            <p:ph idx="1"/>
          </p:nvPr>
        </p:nvSpPr>
        <p:spPr/>
        <p:txBody>
          <a:bodyPr/>
          <a:lstStyle/>
          <a:p>
            <a:pPr marL="109728" indent="0">
              <a:buNone/>
            </a:pPr>
            <a:endParaRPr lang="en-US" dirty="0" smtClean="0"/>
          </a:p>
          <a:p>
            <a:r>
              <a:rPr lang="en-US" i="1" dirty="0" smtClean="0"/>
              <a:t>The results </a:t>
            </a:r>
            <a:r>
              <a:rPr lang="en-US" b="1" i="1" dirty="0" smtClean="0"/>
              <a:t>showed </a:t>
            </a:r>
            <a:r>
              <a:rPr lang="en-US" i="1" dirty="0" smtClean="0"/>
              <a:t>that</a:t>
            </a:r>
            <a:r>
              <a:rPr lang="en-US" b="1" dirty="0" smtClean="0"/>
              <a:t>…</a:t>
            </a:r>
            <a:endParaRPr lang="en-US" dirty="0" smtClean="0"/>
          </a:p>
          <a:p>
            <a:r>
              <a:rPr lang="en-US" i="1" dirty="0" smtClean="0"/>
              <a:t>It was </a:t>
            </a:r>
            <a:r>
              <a:rPr lang="en-US" b="1" i="1" dirty="0" smtClean="0"/>
              <a:t>found </a:t>
            </a:r>
            <a:r>
              <a:rPr lang="en-US" i="1" dirty="0" smtClean="0"/>
              <a:t>that</a:t>
            </a:r>
            <a:r>
              <a:rPr lang="en-US" b="1" dirty="0" smtClean="0"/>
              <a:t>…</a:t>
            </a:r>
            <a:endParaRPr lang="en-US" dirty="0" smtClean="0"/>
          </a:p>
          <a:p>
            <a:r>
              <a:rPr lang="en-US" i="1" dirty="0" smtClean="0"/>
              <a:t>The experiment </a:t>
            </a:r>
            <a:r>
              <a:rPr lang="en-US" b="1" i="1" dirty="0" smtClean="0"/>
              <a:t>revealed </a:t>
            </a:r>
            <a:r>
              <a:rPr lang="en-US" i="1" dirty="0" smtClean="0"/>
              <a:t>that</a:t>
            </a:r>
            <a:r>
              <a:rPr lang="en-US" b="1" dirty="0" smtClean="0"/>
              <a:t>…</a:t>
            </a:r>
            <a:endParaRPr lang="en-US" dirty="0" smtClean="0"/>
          </a:p>
          <a:p>
            <a:r>
              <a:rPr lang="en-US" i="1" dirty="0" smtClean="0"/>
              <a:t>The results </a:t>
            </a:r>
            <a:r>
              <a:rPr lang="en-US" b="1" i="1" dirty="0" smtClean="0"/>
              <a:t>showed </a:t>
            </a:r>
            <a:r>
              <a:rPr lang="en-US" i="1" dirty="0" smtClean="0"/>
              <a:t>statistically significant changes in</a:t>
            </a:r>
            <a:r>
              <a:rPr lang="en-US" b="1" dirty="0" smtClean="0"/>
              <a:t>…</a:t>
            </a:r>
            <a:endParaRPr lang="en-US" dirty="0" smtClean="0"/>
          </a:p>
          <a:p>
            <a:endParaRPr lang="en-US" dirty="0" smtClean="0"/>
          </a:p>
          <a:p>
            <a:endParaRPr lang="th-TH" dirty="0"/>
          </a:p>
        </p:txBody>
      </p:sp>
      <p:sp>
        <p:nvSpPr>
          <p:cNvPr id="3" name="ชื่อเรื่อง 2"/>
          <p:cNvSpPr>
            <a:spLocks noGrp="1"/>
          </p:cNvSpPr>
          <p:nvPr>
            <p:ph type="title"/>
          </p:nvPr>
        </p:nvSpPr>
        <p:spPr/>
        <p:txBody>
          <a:bodyPr/>
          <a:lstStyle/>
          <a:p>
            <a:r>
              <a:rPr lang="en-US" dirty="0"/>
              <a:t>Move 3: Summarizing Result: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เนื้อหา 1"/>
          <p:cNvSpPr>
            <a:spLocks noGrp="1"/>
          </p:cNvSpPr>
          <p:nvPr>
            <p:ph idx="1"/>
          </p:nvPr>
        </p:nvSpPr>
        <p:spPr/>
        <p:txBody>
          <a:bodyPr/>
          <a:lstStyle/>
          <a:p>
            <a:r>
              <a:rPr lang="en-US" i="1" dirty="0" smtClean="0"/>
              <a:t>The results lead to </a:t>
            </a:r>
            <a:r>
              <a:rPr lang="en-US" b="1" i="1" dirty="0" smtClean="0"/>
              <a:t>conclude </a:t>
            </a:r>
            <a:r>
              <a:rPr lang="en-US" i="1" dirty="0" smtClean="0"/>
              <a:t>that</a:t>
            </a:r>
            <a:r>
              <a:rPr lang="en-US" b="1" dirty="0" smtClean="0"/>
              <a:t>…</a:t>
            </a:r>
            <a:endParaRPr lang="en-US" dirty="0" smtClean="0"/>
          </a:p>
          <a:p>
            <a:r>
              <a:rPr lang="en-US" i="1" dirty="0" smtClean="0"/>
              <a:t>The results lead to </a:t>
            </a:r>
            <a:r>
              <a:rPr lang="en-US" b="1" i="1" dirty="0" smtClean="0"/>
              <a:t>conclude </a:t>
            </a:r>
            <a:r>
              <a:rPr lang="en-US" i="1" dirty="0" smtClean="0"/>
              <a:t>that</a:t>
            </a:r>
            <a:r>
              <a:rPr lang="en-US" b="1" dirty="0" smtClean="0"/>
              <a:t>…</a:t>
            </a:r>
            <a:endParaRPr lang="en-US" dirty="0" smtClean="0"/>
          </a:p>
          <a:p>
            <a:r>
              <a:rPr lang="en-US" b="1" i="1" dirty="0" smtClean="0"/>
              <a:t>Therefore, </a:t>
            </a:r>
            <a:r>
              <a:rPr lang="en-US" i="1" dirty="0" smtClean="0"/>
              <a:t>we </a:t>
            </a:r>
            <a:r>
              <a:rPr lang="en-US" b="1" i="1" dirty="0" smtClean="0"/>
              <a:t>concluded </a:t>
            </a:r>
            <a:r>
              <a:rPr lang="en-US" i="1" dirty="0" smtClean="0"/>
              <a:t>that</a:t>
            </a:r>
            <a:r>
              <a:rPr lang="en-US" b="1" dirty="0" smtClean="0"/>
              <a:t>…</a:t>
            </a:r>
            <a:endParaRPr lang="en-US" dirty="0" smtClean="0"/>
          </a:p>
          <a:p>
            <a:r>
              <a:rPr lang="en-US" b="1" i="1" dirty="0" smtClean="0"/>
              <a:t>In conclusion, </a:t>
            </a:r>
            <a:r>
              <a:rPr lang="en-US" i="1" dirty="0" smtClean="0"/>
              <a:t>this study shows that…</a:t>
            </a:r>
            <a:endParaRPr lang="en-US" dirty="0" smtClean="0"/>
          </a:p>
          <a:p>
            <a:endParaRPr lang="th-TH" dirty="0"/>
          </a:p>
        </p:txBody>
      </p:sp>
      <p:sp>
        <p:nvSpPr>
          <p:cNvPr id="3" name="ชื่อเรื่อง 2"/>
          <p:cNvSpPr>
            <a:spLocks noGrp="1"/>
          </p:cNvSpPr>
          <p:nvPr>
            <p:ph type="title"/>
          </p:nvPr>
        </p:nvSpPr>
        <p:spPr/>
        <p:txBody>
          <a:bodyPr/>
          <a:lstStyle/>
          <a:p>
            <a:r>
              <a:rPr lang="en-US" dirty="0"/>
              <a:t>Move 4: Presenting Conclusion: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zh-CN" smtClean="0">
                <a:ea typeface="SimSun" pitchFamily="2" charset="-122"/>
              </a:rPr>
              <a:t>journal</a:t>
            </a:r>
            <a:endParaRPr lang="th-TH" smtClean="0"/>
          </a:p>
        </p:txBody>
      </p:sp>
      <p:sp>
        <p:nvSpPr>
          <p:cNvPr id="15363" name="Rectangle 3"/>
          <p:cNvSpPr>
            <a:spLocks noGrp="1" noChangeArrowheads="1"/>
          </p:cNvSpPr>
          <p:nvPr>
            <p:ph type="body" idx="1"/>
          </p:nvPr>
        </p:nvSpPr>
        <p:spPr/>
        <p:txBody>
          <a:bodyPr/>
          <a:lstStyle/>
          <a:p>
            <a:pPr eaLnBrk="1" hangingPunct="1"/>
            <a:r>
              <a:rPr lang="en-US" altLang="zh-CN" dirty="0" smtClean="0">
                <a:ea typeface="SimSun" pitchFamily="2" charset="-122"/>
              </a:rPr>
              <a:t>A journal is a newspaper or magazine that deals with a particular subject or</a:t>
            </a:r>
          </a:p>
          <a:p>
            <a:pPr eaLnBrk="1" hangingPunct="1">
              <a:buFont typeface="Wingdings" pitchFamily="2" charset="2"/>
              <a:buNone/>
            </a:pPr>
            <a:r>
              <a:rPr lang="en-US" altLang="zh-CN" dirty="0" smtClean="0">
                <a:ea typeface="SimSun" pitchFamily="2" charset="-122"/>
              </a:rPr>
              <a:t>    profession.</a:t>
            </a:r>
          </a:p>
          <a:p>
            <a:pPr eaLnBrk="1" hangingPunct="1">
              <a:buFont typeface="Wingdings" pitchFamily="2" charset="2"/>
              <a:buNone/>
            </a:pPr>
            <a:endParaRPr lang="th-TH" altLang="zh-CN" dirty="0" smtClean="0"/>
          </a:p>
          <a:p>
            <a:pPr eaLnBrk="1" hangingPunct="1"/>
            <a:r>
              <a:rPr lang="en-US" altLang="zh-CN" dirty="0" smtClean="0">
                <a:ea typeface="SimSun" pitchFamily="2" charset="-122"/>
              </a:rPr>
              <a:t>Name 2 journals in your profession. </a:t>
            </a:r>
          </a:p>
          <a:p>
            <a:pPr marL="109728" indent="0" eaLnBrk="1" hangingPunct="1">
              <a:buNone/>
            </a:pPr>
            <a:endParaRPr lang="en-US" altLang="zh-CN" dirty="0" smtClean="0">
              <a:ea typeface="SimSun" pitchFamily="2" charset="-122"/>
            </a:endParaRPr>
          </a:p>
          <a:p>
            <a:pPr>
              <a:buFont typeface="Wingdings" pitchFamily="2" charset="2"/>
              <a:buNone/>
            </a:pPr>
            <a:r>
              <a:rPr lang="en-US" sz="2400" b="1" dirty="0" err="1" smtClean="0"/>
              <a:t>ScienceDirect</a:t>
            </a:r>
            <a:r>
              <a:rPr lang="en-US" sz="2400" b="1" dirty="0" smtClean="0"/>
              <a:t> </a:t>
            </a:r>
            <a:r>
              <a:rPr lang="en-US" sz="2400" dirty="0" smtClean="0"/>
              <a:t>is a leading full-text scientific database offering journal articles and book chapters from more than 2,500 journals and almost 20,000 books.</a:t>
            </a:r>
          </a:p>
          <a:p>
            <a:pPr eaLnBrk="1" hangingPunct="1">
              <a:buFont typeface="Wingdings" pitchFamily="2" charset="2"/>
              <a:buNone/>
            </a:pPr>
            <a:endParaRPr lang="en-US" altLang="zh-CN" dirty="0" smtClean="0">
              <a:ea typeface="SimSun" pitchFamily="2" charset="-122"/>
            </a:endParaRPr>
          </a:p>
          <a:p>
            <a:pPr eaLnBrk="1" hangingPunct="1">
              <a:buFont typeface="Wingdings" pitchFamily="2" charset="2"/>
              <a:buNone/>
            </a:pPr>
            <a:endParaRPr lang="en-US" altLang="zh-CN" dirty="0" smtClean="0">
              <a:ea typeface="SimSun" pitchFamily="2" charset="-122"/>
            </a:endParaRPr>
          </a:p>
          <a:p>
            <a:pPr eaLnBrk="1" hangingPunct="1">
              <a:buFont typeface="Wingdings" pitchFamily="2" charset="2"/>
              <a:buNone/>
            </a:pPr>
            <a:endParaRPr lang="th-TH"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05064"/>
            <a:ext cx="7413625"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4470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เนื้อหา 1"/>
          <p:cNvSpPr>
            <a:spLocks noGrp="1"/>
          </p:cNvSpPr>
          <p:nvPr>
            <p:ph idx="1"/>
          </p:nvPr>
        </p:nvSpPr>
        <p:spPr/>
        <p:txBody>
          <a:bodyPr>
            <a:normAutofit/>
          </a:bodyPr>
          <a:lstStyle/>
          <a:p>
            <a:pPr>
              <a:buNone/>
            </a:pPr>
            <a:endParaRPr lang="en-US" dirty="0" smtClean="0"/>
          </a:p>
          <a:p>
            <a:r>
              <a:rPr lang="th-TH" dirty="0" smtClean="0"/>
              <a:t>บทนำมีไว้เพื่อสร้างความเข้าใจกับผู้อ่านในเบื้องต้น เป็นการเขียนบอกวัตถุประสงค์ คำจำกัดความ ขอบเขตของงานวิจัย รูปแบบประโยคต่อไปนี้สามารถนำไปประยุกต์ใช้ในการเขียนวัตถุประสงค์ในบทนำ</a:t>
            </a:r>
            <a:r>
              <a:rPr lang="en-US" dirty="0" smtClean="0"/>
              <a:t>:</a:t>
            </a:r>
          </a:p>
          <a:p>
            <a:pPr>
              <a:buNone/>
            </a:pPr>
            <a:r>
              <a:rPr lang="th-TH" i="1" dirty="0" smtClean="0"/>
              <a:t>	</a:t>
            </a:r>
            <a:endParaRPr lang="en-US" dirty="0" smtClean="0"/>
          </a:p>
          <a:p>
            <a:r>
              <a:rPr lang="en-US" i="1" dirty="0" smtClean="0"/>
              <a:t>The  objective	of this study </a:t>
            </a:r>
            <a:r>
              <a:rPr lang="en-US" i="1" u="sng" dirty="0" smtClean="0"/>
              <a:t>was</a:t>
            </a:r>
            <a:r>
              <a:rPr lang="en-US" i="1" dirty="0" smtClean="0"/>
              <a:t> to </a:t>
            </a:r>
            <a:r>
              <a:rPr lang="en-US" i="1" u="sng" dirty="0" smtClean="0"/>
              <a:t>investigate</a:t>
            </a:r>
            <a:r>
              <a:rPr lang="en-US" i="1" dirty="0" smtClean="0"/>
              <a:t> the current status of …</a:t>
            </a:r>
            <a:endParaRPr lang="en-US" dirty="0" smtClean="0"/>
          </a:p>
          <a:p>
            <a:r>
              <a:rPr lang="en-US" i="1" dirty="0" smtClean="0"/>
              <a:t>The aim of this research </a:t>
            </a:r>
            <a:r>
              <a:rPr lang="en-US" i="1" u="sng" dirty="0" smtClean="0"/>
              <a:t>was </a:t>
            </a:r>
            <a:r>
              <a:rPr lang="en-US" i="1" dirty="0" smtClean="0"/>
              <a:t>to </a:t>
            </a:r>
            <a:r>
              <a:rPr lang="en-US" i="1" u="sng" dirty="0" smtClean="0"/>
              <a:t>establish</a:t>
            </a:r>
            <a:r>
              <a:rPr lang="en-US" i="1" dirty="0" smtClean="0"/>
              <a:t> a model for…</a:t>
            </a:r>
            <a:endParaRPr lang="en-US" dirty="0" smtClean="0"/>
          </a:p>
          <a:p>
            <a:endParaRPr lang="th-TH" dirty="0"/>
          </a:p>
        </p:txBody>
      </p:sp>
      <p:sp>
        <p:nvSpPr>
          <p:cNvPr id="3" name="ชื่อเรื่อง 2"/>
          <p:cNvSpPr>
            <a:spLocks noGrp="1"/>
          </p:cNvSpPr>
          <p:nvPr>
            <p:ph type="title"/>
          </p:nvPr>
        </p:nvSpPr>
        <p:spPr/>
        <p:txBody>
          <a:bodyPr>
            <a:normAutofit fontScale="90000"/>
          </a:bodyPr>
          <a:lstStyle/>
          <a:p>
            <a:r>
              <a:rPr lang="th-TH" dirty="0" smtClean="0"/>
              <a:t>บทนำ </a:t>
            </a:r>
            <a:r>
              <a:rPr lang="en-US" dirty="0" smtClean="0"/>
              <a:t>(Introduction)</a:t>
            </a:r>
            <a:br>
              <a:rPr lang="en-US" dirty="0" smtClean="0"/>
            </a:br>
            <a:endParaRPr lang="th-TH"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เนื้อหา 1"/>
          <p:cNvSpPr>
            <a:spLocks noGrp="1"/>
          </p:cNvSpPr>
          <p:nvPr>
            <p:ph idx="1"/>
          </p:nvPr>
        </p:nvSpPr>
        <p:spPr/>
        <p:txBody>
          <a:bodyPr/>
          <a:lstStyle/>
          <a:p>
            <a:r>
              <a:rPr lang="en-US" dirty="0" smtClean="0"/>
              <a:t> </a:t>
            </a:r>
            <a:r>
              <a:rPr lang="th-TH" dirty="0" smtClean="0"/>
              <a:t>การทบทวนภูมิหลังของงานวิจัยที่เกี่ยวข้องเพื่อวางรากฐานโครงสร้างทางทฤษฎี เพื่อให้เห็นปัญหาทางการวิจัย และสมมุติฐานอย่างเด่นชัด   </a:t>
            </a:r>
          </a:p>
          <a:p>
            <a:r>
              <a:rPr lang="th-TH" dirty="0" smtClean="0"/>
              <a:t>แหล่งที่มาของเอกสารมาจากวารสารวิชาการ ตำรา หนังสือ จดหมายเหตุ รายงาน บทความ รายงานการวิจัย วิทยานิพนธ์ บทความที่เสนอในการประชุมวิชาการ </a:t>
            </a:r>
          </a:p>
          <a:p>
            <a:r>
              <a:rPr lang="en-US" i="1" dirty="0" err="1" smtClean="0"/>
              <a:t>Allington</a:t>
            </a:r>
            <a:r>
              <a:rPr lang="en-US" i="1" dirty="0" smtClean="0"/>
              <a:t> (2003) </a:t>
            </a:r>
            <a:r>
              <a:rPr lang="en-US" b="1" i="1" dirty="0" smtClean="0"/>
              <a:t>found </a:t>
            </a:r>
            <a:r>
              <a:rPr lang="en-US" i="1" dirty="0" smtClean="0"/>
              <a:t>that teachers </a:t>
            </a:r>
            <a:r>
              <a:rPr lang="en-US" b="1" i="1" dirty="0" smtClean="0"/>
              <a:t>allocated</a:t>
            </a:r>
            <a:r>
              <a:rPr lang="en-US" i="1" dirty="0" smtClean="0"/>
              <a:t> equal time to all groups.</a:t>
            </a:r>
            <a:endParaRPr lang="en-US" dirty="0" smtClean="0"/>
          </a:p>
          <a:p>
            <a:r>
              <a:rPr lang="en-US" i="1" dirty="0" smtClean="0"/>
              <a:t>Several researchers </a:t>
            </a:r>
            <a:r>
              <a:rPr lang="en-US" b="1" i="1" dirty="0" smtClean="0"/>
              <a:t>have studied</a:t>
            </a:r>
            <a:r>
              <a:rPr lang="en-US" i="1" dirty="0" smtClean="0"/>
              <a:t> the relationship between classroom adjustment and mobility (Madsen, 1980; Biggs, 1983; Randall, 1995).</a:t>
            </a:r>
            <a:endParaRPr lang="en-US" dirty="0" smtClean="0"/>
          </a:p>
          <a:p>
            <a:endParaRPr lang="th-TH" dirty="0"/>
          </a:p>
        </p:txBody>
      </p:sp>
      <p:sp>
        <p:nvSpPr>
          <p:cNvPr id="3" name="ชื่อเรื่อง 2"/>
          <p:cNvSpPr>
            <a:spLocks noGrp="1"/>
          </p:cNvSpPr>
          <p:nvPr>
            <p:ph type="title"/>
          </p:nvPr>
        </p:nvSpPr>
        <p:spPr/>
        <p:txBody>
          <a:bodyPr>
            <a:normAutofit fontScale="90000"/>
          </a:bodyPr>
          <a:lstStyle/>
          <a:p>
            <a:pPr lvl="0" algn="ctr"/>
            <a:r>
              <a:rPr lang="th-TH" dirty="0" smtClean="0"/>
              <a:t/>
            </a:r>
            <a:br>
              <a:rPr lang="th-TH" dirty="0" smtClean="0"/>
            </a:br>
            <a:r>
              <a:rPr lang="th-TH" dirty="0" smtClean="0"/>
              <a:t> </a:t>
            </a:r>
            <a:r>
              <a:rPr lang="th-TH" sz="6000" dirty="0" smtClean="0"/>
              <a:t>เอกสารและวรรณคดีที่เกี่ยวข้อง</a:t>
            </a:r>
            <a:r>
              <a:rPr lang="en-US" dirty="0" smtClean="0"/>
              <a:t>(Literature Review)</a:t>
            </a:r>
            <a:br>
              <a:rPr lang="en-US" dirty="0" smtClean="0"/>
            </a:br>
            <a:endParaRPr lang="th-TH"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เนื้อหา 1"/>
          <p:cNvSpPr>
            <a:spLocks noGrp="1"/>
          </p:cNvSpPr>
          <p:nvPr>
            <p:ph idx="1"/>
          </p:nvPr>
        </p:nvSpPr>
        <p:spPr/>
        <p:txBody>
          <a:bodyPr/>
          <a:lstStyle/>
          <a:p>
            <a:r>
              <a:rPr lang="en-US" sz="2800" dirty="0" smtClean="0"/>
              <a:t> ‘A number of researchers (Bennett 1967; Dent 1969, 1970; Groom 1969) have advanced this argument; </a:t>
            </a:r>
            <a:r>
              <a:rPr lang="en-US" sz="2800" dirty="0" smtClean="0">
                <a:solidFill>
                  <a:srgbClr val="FF0000"/>
                </a:solidFill>
              </a:rPr>
              <a:t>however</a:t>
            </a:r>
            <a:r>
              <a:rPr lang="en-US" sz="2800" dirty="0" smtClean="0"/>
              <a:t>, the opposite view has considerable support (Cummings 1985; </a:t>
            </a:r>
            <a:r>
              <a:rPr lang="en-US" sz="2800" dirty="0" err="1" smtClean="0"/>
              <a:t>Norquest</a:t>
            </a:r>
            <a:r>
              <a:rPr lang="en-US" sz="2800" dirty="0" smtClean="0"/>
              <a:t> 1984).’</a:t>
            </a:r>
            <a:endParaRPr lang="th-TH" dirty="0"/>
          </a:p>
        </p:txBody>
      </p:sp>
      <p:sp>
        <p:nvSpPr>
          <p:cNvPr id="3" name="ชื่อเรื่อง 2"/>
          <p:cNvSpPr>
            <a:spLocks noGrp="1"/>
          </p:cNvSpPr>
          <p:nvPr>
            <p:ph type="title"/>
          </p:nvPr>
        </p:nvSpPr>
        <p:spPr/>
        <p:txBody>
          <a:bodyPr/>
          <a:lstStyle/>
          <a:p>
            <a:endParaRPr lang="th-TH"/>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861048"/>
            <a:ext cx="8064895" cy="273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เนื้อหา 1"/>
          <p:cNvSpPr>
            <a:spLocks noGrp="1"/>
          </p:cNvSpPr>
          <p:nvPr>
            <p:ph idx="1"/>
          </p:nvPr>
        </p:nvSpPr>
        <p:spPr/>
        <p:txBody>
          <a:bodyPr/>
          <a:lstStyle/>
          <a:p>
            <a:pPr lvl="1"/>
            <a:r>
              <a:rPr lang="th-TH" sz="2400" dirty="0" smtClean="0"/>
              <a:t>การอธิบายถึงวิธีการ หรือแนวทางการวิจัย (เช่น การทดลอง กึ่งการทดลอง การหาสหสัมพันธ์ การเปรียบเทียบเชิงเหตุผล หรือการสำรวจ)</a:t>
            </a:r>
            <a:endParaRPr lang="en-US" sz="2800" dirty="0" smtClean="0"/>
          </a:p>
          <a:p>
            <a:pPr lvl="1"/>
            <a:r>
              <a:rPr lang="th-TH" sz="2400" dirty="0" smtClean="0"/>
              <a:t>การออกแบบการวิจัย (กำหนดตัวแปรอิสระ ตัวแปรตาม ตัวแปรแยกประเภท เพื่อทำให้วิเคราะห์ข้อมูลโดยใช้สถิติได้)</a:t>
            </a:r>
            <a:endParaRPr lang="en-US" sz="2800" dirty="0" smtClean="0"/>
          </a:p>
          <a:p>
            <a:pPr lvl="1"/>
            <a:r>
              <a:rPr lang="th-TH" sz="2400" dirty="0" smtClean="0"/>
              <a:t>การสร้างเครื่องมือ เทคนิคการเก็บข้อมูล และลักษณะของตัวอย่าง การเลือกตัวอย่าง กระบวนการศึกษาในสนาม ในห้องเรียน หรือในห้องปฏิบัติการ</a:t>
            </a:r>
            <a:endParaRPr lang="en-US" sz="2800" dirty="0" smtClean="0"/>
          </a:p>
          <a:p>
            <a:pPr lvl="1"/>
            <a:r>
              <a:rPr lang="th-TH" sz="2400" dirty="0" smtClean="0"/>
              <a:t>การเก็บข้อมูลและการบันทึก กระบวนการจัดข้อมูลและวิเคราะห์ (การวิเคราะห์เชิงสถิติ)</a:t>
            </a:r>
            <a:endParaRPr lang="en-US" sz="2800" dirty="0" smtClean="0"/>
          </a:p>
          <a:p>
            <a:pPr lvl="1"/>
            <a:r>
              <a:rPr lang="th-TH" sz="2400" dirty="0" smtClean="0"/>
              <a:t>ข้อตกลงเบื้องต้นของวิธีการที่ใช้ ขอบเขตจำกัด (จุดอ่อน)</a:t>
            </a:r>
            <a:endParaRPr lang="en-US" sz="2800" dirty="0" smtClean="0"/>
          </a:p>
          <a:p>
            <a:pPr lvl="1"/>
            <a:r>
              <a:rPr lang="th-TH" sz="2400" dirty="0" smtClean="0"/>
              <a:t>การเขียนสมมุติฐานเชิงมโนทัศน์ขึ้นใหม่ จากที่ปรากฏในบทที่เกี่ยวกับปัญหา ให้อยู่ในรูปของนิยามเชิงปฏิบัติการ เพื่อให้พ้องกับการสร้างเครื่องมือ กระบวนการทดลอง หรือรูปแบบที่จะตามมา </a:t>
            </a:r>
            <a:endParaRPr lang="en-US" sz="2800" dirty="0" smtClean="0"/>
          </a:p>
          <a:p>
            <a:endParaRPr lang="th-TH" dirty="0"/>
          </a:p>
        </p:txBody>
      </p:sp>
      <p:sp>
        <p:nvSpPr>
          <p:cNvPr id="3" name="ชื่อเรื่อง 2"/>
          <p:cNvSpPr>
            <a:spLocks noGrp="1"/>
          </p:cNvSpPr>
          <p:nvPr>
            <p:ph type="title"/>
          </p:nvPr>
        </p:nvSpPr>
        <p:spPr/>
        <p:txBody>
          <a:bodyPr>
            <a:normAutofit fontScale="90000"/>
          </a:bodyPr>
          <a:lstStyle/>
          <a:p>
            <a:pPr lvl="0"/>
            <a:r>
              <a:rPr lang="th-TH" dirty="0" smtClean="0"/>
              <a:t>ระเบียบวิธีวิจัย </a:t>
            </a:r>
            <a:r>
              <a:rPr lang="en-US" dirty="0" smtClean="0"/>
              <a:t>(Methodology)</a:t>
            </a:r>
            <a:br>
              <a:rPr lang="en-US" dirty="0" smtClean="0"/>
            </a:br>
            <a:endParaRPr lang="th-TH"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เนื้อหา 1"/>
          <p:cNvSpPr>
            <a:spLocks noGrp="1"/>
          </p:cNvSpPr>
          <p:nvPr>
            <p:ph idx="1"/>
          </p:nvPr>
        </p:nvSpPr>
        <p:spPr/>
        <p:txBody>
          <a:bodyPr/>
          <a:lstStyle/>
          <a:p>
            <a:endParaRPr lang="th-TH" dirty="0"/>
          </a:p>
        </p:txBody>
      </p:sp>
      <p:sp>
        <p:nvSpPr>
          <p:cNvPr id="3" name="ชื่อเรื่อง 2"/>
          <p:cNvSpPr>
            <a:spLocks noGrp="1"/>
          </p:cNvSpPr>
          <p:nvPr>
            <p:ph type="title"/>
          </p:nvPr>
        </p:nvSpPr>
        <p:spPr/>
        <p:txBody>
          <a:bodyPr>
            <a:normAutofit fontScale="90000"/>
          </a:bodyPr>
          <a:lstStyle/>
          <a:p>
            <a:r>
              <a:rPr lang="th-TH" dirty="0" smtClean="0"/>
              <a:t>ตัวอย่างประโยคอธิบายระเบียบวิธีวิจัย</a:t>
            </a:r>
            <a:r>
              <a:rPr lang="en-US" dirty="0" smtClean="0"/>
              <a:t> </a:t>
            </a:r>
            <a:br>
              <a:rPr lang="en-US" dirty="0" smtClean="0"/>
            </a:br>
            <a:r>
              <a:rPr lang="en-US" dirty="0" smtClean="0"/>
              <a:t>(Cosmetic Science Corpus)</a:t>
            </a:r>
            <a:br>
              <a:rPr lang="en-US" dirty="0" smtClean="0"/>
            </a:br>
            <a:endParaRPr lang="th-TH" dirty="0"/>
          </a:p>
        </p:txBody>
      </p:sp>
      <p:pic>
        <p:nvPicPr>
          <p:cNvPr id="23554" name="Picture 2"/>
          <p:cNvPicPr>
            <a:picLocks noChangeAspect="1" noChangeArrowheads="1"/>
          </p:cNvPicPr>
          <p:nvPr/>
        </p:nvPicPr>
        <p:blipFill>
          <a:blip r:embed="rId2"/>
          <a:srcRect/>
          <a:stretch>
            <a:fillRect/>
          </a:stretch>
        </p:blipFill>
        <p:spPr bwMode="auto">
          <a:xfrm>
            <a:off x="428596" y="1142984"/>
            <a:ext cx="8215370" cy="500066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เนื้อหา 1"/>
          <p:cNvSpPr>
            <a:spLocks noGrp="1"/>
          </p:cNvSpPr>
          <p:nvPr>
            <p:ph idx="1"/>
          </p:nvPr>
        </p:nvSpPr>
        <p:spPr>
          <a:xfrm>
            <a:off x="457200" y="428604"/>
            <a:ext cx="8229600" cy="5578687"/>
          </a:xfrm>
        </p:spPr>
        <p:txBody>
          <a:bodyPr/>
          <a:lstStyle/>
          <a:p>
            <a:endParaRPr lang="th-TH" dirty="0"/>
          </a:p>
        </p:txBody>
      </p:sp>
      <p:sp>
        <p:nvSpPr>
          <p:cNvPr id="3" name="ชื่อเรื่อง 2"/>
          <p:cNvSpPr>
            <a:spLocks noGrp="1"/>
          </p:cNvSpPr>
          <p:nvPr>
            <p:ph type="title"/>
          </p:nvPr>
        </p:nvSpPr>
        <p:spPr/>
        <p:txBody>
          <a:bodyPr/>
          <a:lstStyle/>
          <a:p>
            <a:endParaRPr lang="th-TH"/>
          </a:p>
        </p:txBody>
      </p:sp>
      <p:pic>
        <p:nvPicPr>
          <p:cNvPr id="24578" name="Picture 2"/>
          <p:cNvPicPr>
            <a:picLocks noChangeAspect="1" noChangeArrowheads="1"/>
          </p:cNvPicPr>
          <p:nvPr/>
        </p:nvPicPr>
        <p:blipFill>
          <a:blip r:embed="rId2"/>
          <a:srcRect/>
          <a:stretch>
            <a:fillRect/>
          </a:stretch>
        </p:blipFill>
        <p:spPr bwMode="auto">
          <a:xfrm>
            <a:off x="357158" y="357166"/>
            <a:ext cx="8429684" cy="586333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เนื้อหา 1"/>
          <p:cNvSpPr>
            <a:spLocks noGrp="1"/>
          </p:cNvSpPr>
          <p:nvPr>
            <p:ph idx="1"/>
          </p:nvPr>
        </p:nvSpPr>
        <p:spPr/>
        <p:txBody>
          <a:bodyPr/>
          <a:lstStyle/>
          <a:p>
            <a:r>
              <a:rPr lang="en-US" i="1" dirty="0" smtClean="0"/>
              <a:t>The data </a:t>
            </a:r>
            <a:r>
              <a:rPr lang="en-US" b="1" i="1" dirty="0" smtClean="0"/>
              <a:t>were collected </a:t>
            </a:r>
            <a:r>
              <a:rPr lang="en-US" i="1" dirty="0" smtClean="0"/>
              <a:t>and </a:t>
            </a:r>
            <a:r>
              <a:rPr lang="en-US" b="1" i="1" dirty="0" smtClean="0"/>
              <a:t>analyzed.</a:t>
            </a:r>
            <a:endParaRPr lang="en-US" dirty="0" smtClean="0"/>
          </a:p>
          <a:p>
            <a:r>
              <a:rPr lang="en-US" i="1" dirty="0" smtClean="0"/>
              <a:t>The data </a:t>
            </a:r>
            <a:r>
              <a:rPr lang="en-US" b="1" i="1" dirty="0" smtClean="0"/>
              <a:t>were collected</a:t>
            </a:r>
            <a:r>
              <a:rPr lang="en-US" i="1" dirty="0" smtClean="0"/>
              <a:t> and </a:t>
            </a:r>
            <a:r>
              <a:rPr lang="en-US" b="1" i="1" dirty="0" smtClean="0"/>
              <a:t>correlations calculated</a:t>
            </a:r>
            <a:r>
              <a:rPr lang="en-US" i="1" dirty="0" smtClean="0"/>
              <a:t>.</a:t>
            </a:r>
            <a:endParaRPr lang="en-US" dirty="0" smtClean="0"/>
          </a:p>
          <a:p>
            <a:r>
              <a:rPr lang="en-US" i="1" dirty="0" smtClean="0"/>
              <a:t>The test </a:t>
            </a:r>
            <a:r>
              <a:rPr lang="en-US" b="1" i="1" dirty="0" smtClean="0"/>
              <a:t>was performed</a:t>
            </a:r>
            <a:r>
              <a:rPr lang="en-US" i="1" dirty="0" smtClean="0"/>
              <a:t> on 24 subjects.</a:t>
            </a:r>
            <a:endParaRPr lang="en-US" dirty="0" smtClean="0"/>
          </a:p>
          <a:p>
            <a:r>
              <a:rPr lang="en-US" i="1" dirty="0" smtClean="0"/>
              <a:t>Clinical testing of the extract </a:t>
            </a:r>
            <a:r>
              <a:rPr lang="en-US" b="1" i="1" dirty="0" smtClean="0"/>
              <a:t>was carried out</a:t>
            </a:r>
            <a:r>
              <a:rPr lang="en-US" i="1" dirty="0" smtClean="0"/>
              <a:t> using 40 healthy female volunteers.</a:t>
            </a:r>
            <a:endParaRPr lang="en-US" dirty="0" smtClean="0"/>
          </a:p>
          <a:p>
            <a:r>
              <a:rPr lang="en-US" i="1" dirty="0" smtClean="0"/>
              <a:t>These methods </a:t>
            </a:r>
            <a:r>
              <a:rPr lang="en-US" b="1" i="1" dirty="0" smtClean="0"/>
              <a:t>were</a:t>
            </a:r>
            <a:r>
              <a:rPr lang="en-US" i="1" dirty="0" smtClean="0"/>
              <a:t> then </a:t>
            </a:r>
            <a:r>
              <a:rPr lang="en-US" b="1" i="1" dirty="0" smtClean="0"/>
              <a:t>evaluated</a:t>
            </a:r>
            <a:r>
              <a:rPr lang="en-US" i="1" dirty="0" smtClean="0"/>
              <a:t> in respect of their classification properties.</a:t>
            </a:r>
            <a:endParaRPr lang="en-US" dirty="0" smtClean="0"/>
          </a:p>
          <a:p>
            <a:endParaRPr lang="th-TH" dirty="0"/>
          </a:p>
        </p:txBody>
      </p:sp>
      <p:sp>
        <p:nvSpPr>
          <p:cNvPr id="3" name="ชื่อเรื่อง 2"/>
          <p:cNvSpPr>
            <a:spLocks noGrp="1"/>
          </p:cNvSpPr>
          <p:nvPr>
            <p:ph type="title"/>
          </p:nvPr>
        </p:nvSpPr>
        <p:spPr/>
        <p:txBody>
          <a:bodyPr/>
          <a:lstStyle/>
          <a:p>
            <a:r>
              <a:rPr lang="en-US" dirty="0" smtClean="0"/>
              <a:t>Examples</a:t>
            </a:r>
            <a:endParaRPr lang="th-TH"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เนื้อหา 1"/>
          <p:cNvSpPr>
            <a:spLocks noGrp="1"/>
          </p:cNvSpPr>
          <p:nvPr>
            <p:ph idx="1"/>
          </p:nvPr>
        </p:nvSpPr>
        <p:spPr/>
        <p:txBody>
          <a:bodyPr/>
          <a:lstStyle/>
          <a:p>
            <a:r>
              <a:rPr lang="th-TH" dirty="0" smtClean="0"/>
              <a:t>เป็นการแสดงผลของการวิจัยในรูปแบบของตาราง หรือแผนภูมิตามความเหมาะสม </a:t>
            </a:r>
          </a:p>
          <a:p>
            <a:r>
              <a:rPr lang="th-TH" dirty="0" smtClean="0"/>
              <a:t>รายงานผล โดยอ้างถึงหลักฐานสำหรับทุกคำถามที่กล่าวถึง หรือทุกสมมุติฐานที่ตั้งไว้ในข้อความปัญหา ทั้งนี้ข้อความอันเป็นข้อเท็จจริงต้องแยกออกจากการแปลความ หรือการประเมินผล (ตอนหนึ่งสำหรับผลที่พบ และตอนหนึ่งสำหรับการแปลความ หรือการอภิปราย)  </a:t>
            </a:r>
          </a:p>
          <a:p>
            <a:r>
              <a:rPr lang="th-TH" dirty="0" smtClean="0"/>
              <a:t>การนำเสนอ</a:t>
            </a:r>
            <a:r>
              <a:rPr lang="th-TH" b="1" dirty="0" smtClean="0"/>
              <a:t>ผลการวิจัย </a:t>
            </a:r>
            <a:r>
              <a:rPr lang="th-TH" dirty="0" smtClean="0"/>
              <a:t>มีข้อควรปฏิบัติ ดังนี้</a:t>
            </a:r>
            <a:r>
              <a:rPr lang="en-US" dirty="0" smtClean="0"/>
              <a:t>:</a:t>
            </a:r>
          </a:p>
          <a:p>
            <a:endParaRPr lang="th-TH" dirty="0"/>
          </a:p>
        </p:txBody>
      </p:sp>
      <p:sp>
        <p:nvSpPr>
          <p:cNvPr id="3" name="ชื่อเรื่อง 2"/>
          <p:cNvSpPr>
            <a:spLocks noGrp="1"/>
          </p:cNvSpPr>
          <p:nvPr>
            <p:ph type="title"/>
          </p:nvPr>
        </p:nvSpPr>
        <p:spPr/>
        <p:txBody>
          <a:bodyPr>
            <a:normAutofit fontScale="90000"/>
          </a:bodyPr>
          <a:lstStyle/>
          <a:p>
            <a:pPr lvl="0"/>
            <a:r>
              <a:rPr lang="th-TH" dirty="0" smtClean="0"/>
              <a:t>ผลการวิจัย และการอภิปรายผล</a:t>
            </a:r>
            <a:br>
              <a:rPr lang="th-TH" dirty="0" smtClean="0"/>
            </a:br>
            <a:r>
              <a:rPr lang="th-TH" dirty="0" smtClean="0"/>
              <a:t> </a:t>
            </a:r>
            <a:r>
              <a:rPr lang="en-US" dirty="0" smtClean="0"/>
              <a:t>(Results and Discussions)</a:t>
            </a:r>
            <a:br>
              <a:rPr lang="en-US" dirty="0" smtClean="0"/>
            </a:br>
            <a:endParaRPr lang="th-TH"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เนื้อหา 1"/>
          <p:cNvSpPr>
            <a:spLocks noGrp="1"/>
          </p:cNvSpPr>
          <p:nvPr>
            <p:ph idx="1"/>
          </p:nvPr>
        </p:nvSpPr>
        <p:spPr/>
        <p:txBody>
          <a:bodyPr/>
          <a:lstStyle/>
          <a:p>
            <a:endParaRPr lang="th-TH" dirty="0"/>
          </a:p>
        </p:txBody>
      </p:sp>
      <p:sp>
        <p:nvSpPr>
          <p:cNvPr id="3" name="ชื่อเรื่อง 2"/>
          <p:cNvSpPr>
            <a:spLocks noGrp="1"/>
          </p:cNvSpPr>
          <p:nvPr>
            <p:ph type="title"/>
          </p:nvPr>
        </p:nvSpPr>
        <p:spPr/>
        <p:txBody>
          <a:bodyPr>
            <a:normAutofit fontScale="90000"/>
          </a:bodyPr>
          <a:lstStyle/>
          <a:p>
            <a:r>
              <a:rPr lang="th-TH" dirty="0" smtClean="0"/>
              <a:t/>
            </a:r>
            <a:br>
              <a:rPr lang="th-TH" dirty="0" smtClean="0"/>
            </a:br>
            <a:r>
              <a:rPr lang="th-TH" dirty="0" smtClean="0"/>
              <a:t>จากการศึกษาคำว่า  </a:t>
            </a:r>
            <a:r>
              <a:rPr lang="en-US" dirty="0" smtClean="0"/>
              <a:t>showed  </a:t>
            </a:r>
            <a:r>
              <a:rPr lang="th-TH" dirty="0" smtClean="0"/>
              <a:t>เป็นคำกริยาที่พบมากในการอธิบายผลการวิจัย</a:t>
            </a:r>
            <a:r>
              <a:rPr lang="en-US" dirty="0" smtClean="0"/>
              <a:t>:</a:t>
            </a:r>
            <a:br>
              <a:rPr lang="en-US" dirty="0" smtClean="0"/>
            </a:br>
            <a:endParaRPr lang="th-TH" dirty="0"/>
          </a:p>
        </p:txBody>
      </p:sp>
      <p:pic>
        <p:nvPicPr>
          <p:cNvPr id="25602" name="Picture 2"/>
          <p:cNvPicPr>
            <a:picLocks noChangeAspect="1" noChangeArrowheads="1"/>
          </p:cNvPicPr>
          <p:nvPr/>
        </p:nvPicPr>
        <p:blipFill>
          <a:blip r:embed="rId2"/>
          <a:srcRect/>
          <a:stretch>
            <a:fillRect/>
          </a:stretch>
        </p:blipFill>
        <p:spPr bwMode="auto">
          <a:xfrm>
            <a:off x="285720" y="1571612"/>
            <a:ext cx="8429684" cy="4357718"/>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เนื้อหา 1"/>
          <p:cNvSpPr>
            <a:spLocks noGrp="1"/>
          </p:cNvSpPr>
          <p:nvPr>
            <p:ph idx="1"/>
          </p:nvPr>
        </p:nvSpPr>
        <p:spPr/>
        <p:txBody>
          <a:bodyPr/>
          <a:lstStyle/>
          <a:p>
            <a:r>
              <a:rPr lang="en-US" i="1" dirty="0" smtClean="0"/>
              <a:t>The results of the study </a:t>
            </a:r>
            <a:r>
              <a:rPr lang="en-US" i="1" u="sng" dirty="0" smtClean="0"/>
              <a:t>showed</a:t>
            </a:r>
            <a:r>
              <a:rPr lang="en-US" i="1" dirty="0" smtClean="0"/>
              <a:t> that __________________________</a:t>
            </a:r>
            <a:endParaRPr lang="en-US" dirty="0" smtClean="0"/>
          </a:p>
          <a:p>
            <a:r>
              <a:rPr lang="en-US" i="1" dirty="0" smtClean="0"/>
              <a:t>From the data is </a:t>
            </a:r>
            <a:r>
              <a:rPr lang="en-US" i="1" u="sng" dirty="0" smtClean="0"/>
              <a:t>was apparent</a:t>
            </a:r>
            <a:r>
              <a:rPr lang="en-US" i="1" dirty="0" smtClean="0"/>
              <a:t> that ___________________________</a:t>
            </a:r>
            <a:endParaRPr lang="en-US" dirty="0" smtClean="0"/>
          </a:p>
          <a:p>
            <a:r>
              <a:rPr lang="en-US" i="1" dirty="0" smtClean="0"/>
              <a:t>The findings have significant implications for _______________________________</a:t>
            </a:r>
            <a:endParaRPr lang="en-US" dirty="0" smtClean="0"/>
          </a:p>
          <a:p>
            <a:r>
              <a:rPr lang="en-US" i="1" dirty="0" smtClean="0"/>
              <a:t>Results of an analysis </a:t>
            </a:r>
            <a:r>
              <a:rPr lang="en-US" i="1" u="sng" dirty="0" smtClean="0"/>
              <a:t>indicated</a:t>
            </a:r>
            <a:r>
              <a:rPr lang="en-US" i="1" dirty="0" smtClean="0"/>
              <a:t> that __________________________</a:t>
            </a:r>
            <a:endParaRPr lang="en-US" dirty="0" smtClean="0"/>
          </a:p>
          <a:p>
            <a:r>
              <a:rPr lang="en-US" i="1" dirty="0" smtClean="0"/>
              <a:t>There </a:t>
            </a:r>
            <a:r>
              <a:rPr lang="en-US" i="1" u="sng" dirty="0" smtClean="0"/>
              <a:t>are</a:t>
            </a:r>
            <a:r>
              <a:rPr lang="en-US" i="1" dirty="0" smtClean="0"/>
              <a:t> no significant differences in the ________________________</a:t>
            </a:r>
            <a:endParaRPr lang="en-US" dirty="0" smtClean="0"/>
          </a:p>
          <a:p>
            <a:endParaRPr lang="th-TH" dirty="0"/>
          </a:p>
        </p:txBody>
      </p:sp>
      <p:sp>
        <p:nvSpPr>
          <p:cNvPr id="3" name="ชื่อเรื่อง 2"/>
          <p:cNvSpPr>
            <a:spLocks noGrp="1"/>
          </p:cNvSpPr>
          <p:nvPr>
            <p:ph type="title"/>
          </p:nvPr>
        </p:nvSpPr>
        <p:spPr/>
        <p:txBody>
          <a:bodyPr>
            <a:normAutofit fontScale="90000"/>
          </a:bodyPr>
          <a:lstStyle/>
          <a:p>
            <a:r>
              <a:rPr lang="th-TH" dirty="0" smtClean="0"/>
              <a:t/>
            </a:r>
            <a:br>
              <a:rPr lang="th-TH" dirty="0" smtClean="0"/>
            </a:br>
            <a:r>
              <a:rPr lang="th-TH" dirty="0" smtClean="0"/>
              <a:t>ตัวอย่างการเขียนประโยคแสดงผลการวิจัยและการอภิปรายผล</a:t>
            </a:r>
            <a:r>
              <a:rPr lang="en-US" dirty="0" smtClean="0"/>
              <a:t>:</a:t>
            </a:r>
            <a:br>
              <a:rPr lang="en-US" dirty="0" smtClean="0"/>
            </a:br>
            <a:endParaRPr lang="th-TH"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JOURNAL EXAMPLES</a:t>
            </a:r>
            <a:endParaRPr lang="th-TH" dirty="0"/>
          </a:p>
        </p:txBody>
      </p:sp>
      <p:pic>
        <p:nvPicPr>
          <p:cNvPr id="205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3932261" cy="427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412776"/>
            <a:ext cx="3713163"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24057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เนื้อหา 1"/>
          <p:cNvSpPr>
            <a:spLocks noGrp="1"/>
          </p:cNvSpPr>
          <p:nvPr>
            <p:ph idx="1"/>
          </p:nvPr>
        </p:nvSpPr>
        <p:spPr/>
        <p:txBody>
          <a:bodyPr/>
          <a:lstStyle/>
          <a:p>
            <a:r>
              <a:rPr lang="th-TH" dirty="0" smtClean="0"/>
              <a:t>การกล่าวสรุปสั้น ๆ ของทุกบทที่กล่าวมาแล้วข้างต้นตามด้วยข้อเสนอแนะเชิงปฏิบัติ</a:t>
            </a:r>
          </a:p>
          <a:p>
            <a:pPr>
              <a:buNone/>
            </a:pPr>
            <a:endParaRPr lang="th-TH" dirty="0" smtClean="0"/>
          </a:p>
          <a:p>
            <a:r>
              <a:rPr lang="th-TH" dirty="0" smtClean="0"/>
              <a:t>เพื่อนำเอาผลการวิจัยไปประยุกต์ใช้ หรือเพื่อทำการวิจัยสืบเนื่องต่อไป</a:t>
            </a:r>
          </a:p>
          <a:p>
            <a:pPr>
              <a:buNone/>
            </a:pPr>
            <a:endParaRPr lang="th-TH" dirty="0" smtClean="0"/>
          </a:p>
          <a:p>
            <a:r>
              <a:rPr lang="th-TH" dirty="0" smtClean="0"/>
              <a:t> อนึ่งในบทสรุปต้องไม่ใส่ข้อมูลใหม่ หรือแสดงความคิดเพิ่มเติมอื่นใดนอกเหนือจากที่มีปรากฏในรายงานแล้ว  </a:t>
            </a:r>
          </a:p>
          <a:p>
            <a:pPr>
              <a:buNone/>
            </a:pPr>
            <a:endParaRPr lang="th-TH" dirty="0"/>
          </a:p>
        </p:txBody>
      </p:sp>
      <p:sp>
        <p:nvSpPr>
          <p:cNvPr id="3" name="ชื่อเรื่อง 2"/>
          <p:cNvSpPr>
            <a:spLocks noGrp="1"/>
          </p:cNvSpPr>
          <p:nvPr>
            <p:ph type="title"/>
          </p:nvPr>
        </p:nvSpPr>
        <p:spPr/>
        <p:txBody>
          <a:bodyPr>
            <a:normAutofit fontScale="90000"/>
          </a:bodyPr>
          <a:lstStyle/>
          <a:p>
            <a:pPr lvl="0"/>
            <a:r>
              <a:rPr lang="th-TH" dirty="0" smtClean="0"/>
              <a:t/>
            </a:r>
            <a:br>
              <a:rPr lang="th-TH" dirty="0" smtClean="0"/>
            </a:br>
            <a:r>
              <a:rPr lang="th-TH" dirty="0" smtClean="0"/>
              <a:t>บทสรุป และข้อเสนอแนะ </a:t>
            </a:r>
            <a:r>
              <a:rPr lang="en-US" dirty="0" smtClean="0"/>
              <a:t>(Conclusions and Recommendations)</a:t>
            </a:r>
            <a:br>
              <a:rPr lang="en-US" dirty="0" smtClean="0"/>
            </a:br>
            <a:endParaRPr lang="th-TH"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เนื้อหา 1"/>
          <p:cNvSpPr>
            <a:spLocks noGrp="1"/>
          </p:cNvSpPr>
          <p:nvPr>
            <p:ph idx="1"/>
          </p:nvPr>
        </p:nvSpPr>
        <p:spPr/>
        <p:txBody>
          <a:bodyPr/>
          <a:lstStyle/>
          <a:p>
            <a:endParaRPr lang="th-TH" dirty="0"/>
          </a:p>
        </p:txBody>
      </p:sp>
      <p:sp>
        <p:nvSpPr>
          <p:cNvPr id="3" name="ชื่อเรื่อง 2"/>
          <p:cNvSpPr>
            <a:spLocks noGrp="1"/>
          </p:cNvSpPr>
          <p:nvPr>
            <p:ph type="title"/>
          </p:nvPr>
        </p:nvSpPr>
        <p:spPr/>
        <p:txBody>
          <a:bodyPr>
            <a:normAutofit fontScale="90000"/>
          </a:bodyPr>
          <a:lstStyle/>
          <a:p>
            <a:r>
              <a:rPr lang="th-TH" dirty="0" smtClean="0"/>
              <a:t/>
            </a:r>
            <a:br>
              <a:rPr lang="th-TH" dirty="0" smtClean="0"/>
            </a:br>
            <a:r>
              <a:rPr lang="th-TH" dirty="0" smtClean="0"/>
              <a:t>การศึกษาคำพบว่า  </a:t>
            </a:r>
            <a:r>
              <a:rPr lang="en-US" i="1" dirty="0" smtClean="0"/>
              <a:t>suggest</a:t>
            </a:r>
            <a:r>
              <a:rPr lang="en-US" dirty="0" smtClean="0"/>
              <a:t> </a:t>
            </a:r>
            <a:r>
              <a:rPr lang="th-TH" dirty="0" smtClean="0"/>
              <a:t>มากที่สุดในการเขียนบทสรุปและข้อเสนอแนะ</a:t>
            </a:r>
            <a:r>
              <a:rPr lang="en-US" dirty="0" smtClean="0"/>
              <a:t>:</a:t>
            </a:r>
            <a:br>
              <a:rPr lang="en-US" dirty="0" smtClean="0"/>
            </a:br>
            <a:endParaRPr lang="th-TH" dirty="0"/>
          </a:p>
        </p:txBody>
      </p:sp>
      <p:pic>
        <p:nvPicPr>
          <p:cNvPr id="26626" name="Picture 2"/>
          <p:cNvPicPr>
            <a:picLocks noChangeAspect="1" noChangeArrowheads="1"/>
          </p:cNvPicPr>
          <p:nvPr/>
        </p:nvPicPr>
        <p:blipFill>
          <a:blip r:embed="rId2"/>
          <a:srcRect/>
          <a:stretch>
            <a:fillRect/>
          </a:stretch>
        </p:blipFill>
        <p:spPr bwMode="auto">
          <a:xfrm>
            <a:off x="0" y="1500174"/>
            <a:ext cx="9144000" cy="5364264"/>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เนื้อหา 1"/>
          <p:cNvSpPr>
            <a:spLocks noGrp="1"/>
          </p:cNvSpPr>
          <p:nvPr>
            <p:ph idx="1"/>
          </p:nvPr>
        </p:nvSpPr>
        <p:spPr/>
        <p:txBody>
          <a:bodyPr/>
          <a:lstStyle/>
          <a:p>
            <a:r>
              <a:rPr lang="en-US" i="1" dirty="0" smtClean="0"/>
              <a:t>These results </a:t>
            </a:r>
            <a:r>
              <a:rPr lang="en-US" b="1" i="1" dirty="0" smtClean="0"/>
              <a:t>suggest </a:t>
            </a:r>
            <a:r>
              <a:rPr lang="en-US" i="1" dirty="0" smtClean="0"/>
              <a:t>that…</a:t>
            </a:r>
          </a:p>
          <a:p>
            <a:endParaRPr lang="en-US" dirty="0" smtClean="0"/>
          </a:p>
          <a:p>
            <a:r>
              <a:rPr lang="en-US" dirty="0" smtClean="0"/>
              <a:t> </a:t>
            </a:r>
            <a:r>
              <a:rPr lang="en-US" i="1" dirty="0" smtClean="0"/>
              <a:t>We </a:t>
            </a:r>
            <a:r>
              <a:rPr lang="en-US" b="1" i="1" dirty="0" smtClean="0"/>
              <a:t>conclude </a:t>
            </a:r>
            <a:r>
              <a:rPr lang="en-US" i="1" dirty="0" smtClean="0"/>
              <a:t>that…</a:t>
            </a:r>
          </a:p>
          <a:p>
            <a:endParaRPr lang="en-US" dirty="0" smtClean="0"/>
          </a:p>
          <a:p>
            <a:r>
              <a:rPr lang="en-US" i="1" dirty="0" smtClean="0"/>
              <a:t>The results lead to </a:t>
            </a:r>
            <a:r>
              <a:rPr lang="en-US" b="1" i="1" dirty="0" smtClean="0"/>
              <a:t>conclude </a:t>
            </a:r>
            <a:r>
              <a:rPr lang="en-US" i="1" dirty="0" smtClean="0"/>
              <a:t>that … </a:t>
            </a:r>
          </a:p>
          <a:p>
            <a:endParaRPr lang="en-US" dirty="0" smtClean="0"/>
          </a:p>
          <a:p>
            <a:r>
              <a:rPr lang="en-US" i="1" dirty="0" smtClean="0"/>
              <a:t> It is concluded that…</a:t>
            </a:r>
          </a:p>
          <a:p>
            <a:pPr>
              <a:buNone/>
            </a:pPr>
            <a:endParaRPr lang="en-US" dirty="0" smtClean="0"/>
          </a:p>
          <a:p>
            <a:r>
              <a:rPr lang="en-US" b="1" i="1" dirty="0" smtClean="0"/>
              <a:t>Thus ,</a:t>
            </a:r>
            <a:r>
              <a:rPr lang="en-US" i="1" dirty="0" smtClean="0"/>
              <a:t>…</a:t>
            </a:r>
            <a:r>
              <a:rPr lang="en-US" b="1" i="1" dirty="0" smtClean="0"/>
              <a:t> has</a:t>
            </a:r>
            <a:r>
              <a:rPr lang="en-US" i="1" dirty="0" smtClean="0"/>
              <a:t> the potential for …</a:t>
            </a:r>
            <a:endParaRPr lang="en-US" dirty="0" smtClean="0"/>
          </a:p>
          <a:p>
            <a:endParaRPr lang="th-TH" dirty="0"/>
          </a:p>
        </p:txBody>
      </p:sp>
      <p:sp>
        <p:nvSpPr>
          <p:cNvPr id="3" name="ชื่อเรื่อง 2"/>
          <p:cNvSpPr>
            <a:spLocks noGrp="1"/>
          </p:cNvSpPr>
          <p:nvPr>
            <p:ph type="title"/>
          </p:nvPr>
        </p:nvSpPr>
        <p:spPr/>
        <p:txBody>
          <a:bodyPr>
            <a:normAutofit fontScale="90000"/>
          </a:bodyPr>
          <a:lstStyle/>
          <a:p>
            <a:r>
              <a:rPr lang="th-TH" dirty="0" smtClean="0"/>
              <a:t>ตัวอย่างการเขียนบทสรุปและข้อเสนอแนะ มีดังต่อไปนี้</a:t>
            </a:r>
            <a:endParaRPr lang="th-TH"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th-TH"/>
          </a:p>
        </p:txBody>
      </p:sp>
      <p:pic>
        <p:nvPicPr>
          <p:cNvPr id="4" name="Picture 2" descr="http://4.bp.blogspot.com/-CR_kB7HanVc/T_b6C1gR5SI/AAAAAAAAADw/BFQG-HhiW4U/s1600/AcknowledgementsSection.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476672"/>
            <a:ext cx="8229600" cy="5411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6265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fontScale="92500" lnSpcReduction="10000"/>
          </a:bodyPr>
          <a:lstStyle/>
          <a:p>
            <a:pPr>
              <a:buFont typeface="Wingdings" pitchFamily="2" charset="2"/>
              <a:buNone/>
            </a:pPr>
            <a:r>
              <a:rPr lang="en-US" dirty="0"/>
              <a:t>REFERENCES</a:t>
            </a:r>
          </a:p>
          <a:p>
            <a:r>
              <a:rPr lang="en-US" dirty="0"/>
              <a:t>(selected from cited works only)</a:t>
            </a:r>
          </a:p>
          <a:p>
            <a:pPr>
              <a:buFont typeface="Wingdings" pitchFamily="2" charset="2"/>
              <a:buNone/>
            </a:pPr>
            <a:endParaRPr lang="en-US" sz="2800" dirty="0" smtClean="0"/>
          </a:p>
          <a:p>
            <a:pPr>
              <a:buFont typeface="Wingdings" pitchFamily="2" charset="2"/>
              <a:buNone/>
            </a:pPr>
            <a:r>
              <a:rPr lang="en-US" sz="2800" dirty="0" smtClean="0"/>
              <a:t>McNeil</a:t>
            </a:r>
            <a:r>
              <a:rPr lang="en-US" sz="2800" dirty="0"/>
              <a:t>, D. W., Turk, C. L. and </a:t>
            </a:r>
            <a:r>
              <a:rPr lang="en-US" sz="2800" dirty="0" err="1"/>
              <a:t>Ries</a:t>
            </a:r>
            <a:r>
              <a:rPr lang="en-US" sz="2800" dirty="0"/>
              <a:t>, B. J. (1994).  Anxiety and fear. In</a:t>
            </a:r>
            <a:r>
              <a:rPr lang="en-US" sz="2800" b="1" dirty="0"/>
              <a:t> Encyclopedia of human behavior</a:t>
            </a:r>
            <a:r>
              <a:rPr lang="en-US" sz="2800" dirty="0"/>
              <a:t> </a:t>
            </a:r>
            <a:r>
              <a:rPr lang="en-US" dirty="0"/>
              <a:t>(Vol.1, pp. </a:t>
            </a:r>
            <a:r>
              <a:rPr lang="en-US" sz="2800" dirty="0"/>
              <a:t>151-163).      </a:t>
            </a:r>
            <a:br>
              <a:rPr lang="en-US" sz="2800" dirty="0"/>
            </a:br>
            <a:r>
              <a:rPr lang="en-US" sz="2800" dirty="0"/>
              <a:t> San Diego: Academic Press</a:t>
            </a:r>
            <a:r>
              <a:rPr lang="en-US" sz="2800" dirty="0" smtClean="0"/>
              <a:t>.</a:t>
            </a:r>
          </a:p>
          <a:p>
            <a:pPr>
              <a:buFont typeface="Wingdings" pitchFamily="2" charset="2"/>
              <a:buNone/>
            </a:pPr>
            <a:endParaRPr lang="en-US" sz="2800" dirty="0"/>
          </a:p>
          <a:p>
            <a:pPr>
              <a:buFont typeface="Wingdings" pitchFamily="2" charset="2"/>
              <a:buNone/>
            </a:pPr>
            <a:r>
              <a:rPr lang="en-US" sz="2800" dirty="0" err="1"/>
              <a:t>Tickner</a:t>
            </a:r>
            <a:r>
              <a:rPr lang="en-US" sz="2800" dirty="0"/>
              <a:t>, F.J. (1981).  Apprenticeship and employee training. In P. W. Goetz (Ed.),  </a:t>
            </a:r>
            <a:r>
              <a:rPr lang="en-US" sz="2800" b="1" dirty="0"/>
              <a:t>The new encyclopedia Britannica, </a:t>
            </a:r>
            <a:r>
              <a:rPr lang="en-US" sz="2800" b="1" dirty="0" err="1"/>
              <a:t>macropedia</a:t>
            </a:r>
            <a:r>
              <a:rPr lang="en-US" sz="2800" b="1" dirty="0"/>
              <a:t> </a:t>
            </a:r>
            <a:r>
              <a:rPr lang="en-US" sz="2800" dirty="0"/>
              <a:t>(Vol.1, pp.1018 – 1023). Chicago: Encyclopedia Britannica.</a:t>
            </a:r>
            <a:br>
              <a:rPr lang="en-US" sz="2800" dirty="0"/>
            </a:br>
            <a:r>
              <a:rPr lang="en-US" sz="2800" dirty="0"/>
              <a:t> </a:t>
            </a:r>
          </a:p>
          <a:p>
            <a:pPr marL="109728" indent="0">
              <a:buNone/>
            </a:pPr>
            <a:endParaRPr lang="th-TH" dirty="0"/>
          </a:p>
        </p:txBody>
      </p:sp>
      <p:sp>
        <p:nvSpPr>
          <p:cNvPr id="3" name="Title 2"/>
          <p:cNvSpPr>
            <a:spLocks noGrp="1"/>
          </p:cNvSpPr>
          <p:nvPr>
            <p:ph type="title"/>
          </p:nvPr>
        </p:nvSpPr>
        <p:spPr/>
        <p:txBody>
          <a:bodyPr/>
          <a:lstStyle/>
          <a:p>
            <a:endParaRPr lang="th-TH" dirty="0"/>
          </a:p>
        </p:txBody>
      </p:sp>
    </p:spTree>
    <p:extLst>
      <p:ext uri="{BB962C8B-B14F-4D97-AF65-F5344CB8AC3E}">
        <p14:creationId xmlns:p14="http://schemas.microsoft.com/office/powerpoint/2010/main" val="3656185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เนื้อหา 1"/>
          <p:cNvSpPr>
            <a:spLocks noGrp="1"/>
          </p:cNvSpPr>
          <p:nvPr>
            <p:ph idx="1"/>
          </p:nvPr>
        </p:nvSpPr>
        <p:spPr/>
        <p:txBody>
          <a:bodyPr>
            <a:normAutofit/>
          </a:bodyPr>
          <a:lstStyle/>
          <a:p>
            <a:pPr>
              <a:buNone/>
            </a:pPr>
            <a:r>
              <a:rPr lang="en-US" sz="4000" dirty="0" smtClean="0"/>
              <a:t>  </a:t>
            </a:r>
            <a:endParaRPr lang="th-TH" sz="4000" dirty="0"/>
          </a:p>
        </p:txBody>
      </p:sp>
      <p:sp>
        <p:nvSpPr>
          <p:cNvPr id="3" name="ชื่อเรื่อง 2"/>
          <p:cNvSpPr>
            <a:spLocks noGrp="1"/>
          </p:cNvSpPr>
          <p:nvPr>
            <p:ph type="title"/>
          </p:nvPr>
        </p:nvSpPr>
        <p:spPr/>
        <p:txBody>
          <a:bodyPr/>
          <a:lstStyle/>
          <a:p>
            <a:r>
              <a:rPr lang="en-US" sz="4400" dirty="0"/>
              <a:t>Thank you for your attention</a:t>
            </a:r>
            <a:endParaRPr lang="th-TH" dirty="0"/>
          </a:p>
        </p:txBody>
      </p:sp>
      <p:pic>
        <p:nvPicPr>
          <p:cNvPr id="4" name="Picture 2" descr="Image: Emerald Journals"/>
          <p:cNvPicPr>
            <a:picLocks noChangeAspect="1" noChangeArrowheads="1"/>
          </p:cNvPicPr>
          <p:nvPr/>
        </p:nvPicPr>
        <p:blipFill>
          <a:blip r:embed="rId2"/>
          <a:srcRect/>
          <a:stretch>
            <a:fillRect/>
          </a:stretch>
        </p:blipFill>
        <p:spPr bwMode="auto">
          <a:xfrm>
            <a:off x="642910" y="1484784"/>
            <a:ext cx="7391400" cy="501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th-TH" dirty="0" smtClean="0"/>
              <a:t>ในปัจจุบันนิยมใช้ดรรชนีการอ้างเอกสาร </a:t>
            </a:r>
            <a:r>
              <a:rPr lang="en-US" dirty="0" smtClean="0"/>
              <a:t>(citation index) </a:t>
            </a:r>
            <a:r>
              <a:rPr lang="th-TH" dirty="0" smtClean="0"/>
              <a:t>เป็น</a:t>
            </a:r>
            <a:r>
              <a:rPr lang="th-TH" dirty="0"/>
              <a:t>เครื่องประเมินคุณภาพและปริมาณงานของนักวิชาการ </a:t>
            </a:r>
            <a:endParaRPr lang="th-TH" dirty="0" smtClean="0"/>
          </a:p>
          <a:p>
            <a:r>
              <a:rPr lang="th-TH" dirty="0" smtClean="0"/>
              <a:t>โดยเฉพาะ</a:t>
            </a:r>
            <a:r>
              <a:rPr lang="th-TH" dirty="0"/>
              <a:t>ของสถาบันหรือของรัฐ รวมทั้งของประเทศ สถาบัน หรือรัฐใดที่มีกลุ่มนักวิชาการเสนอผลงานมากพอ และตีพิมพ์ลงในวารสาร ต่อมาก็ได้มีผู้หยิบยกอ้างผลงานซึ่งตีพิมพ์ในวารสารวิชาการต่าง </a:t>
            </a:r>
            <a:r>
              <a:rPr lang="th-TH" dirty="0" smtClean="0"/>
              <a:t>ๆ</a:t>
            </a:r>
          </a:p>
          <a:p>
            <a:r>
              <a:rPr lang="th-TH" dirty="0" smtClean="0"/>
              <a:t> </a:t>
            </a:r>
            <a:r>
              <a:rPr lang="th-TH" dirty="0"/>
              <a:t>เมื่อนับความถี่ของการอ้างอิง จำนวนเรื่องที่อ้างอิง เมื่อรวมกันแล้วก็ถือเป็นดรรชนีที่ชี้ให้เห็นขีดขั้นความสามารถ หรือระดับความดีเด่นของ</a:t>
            </a:r>
            <a:r>
              <a:rPr lang="th-TH" dirty="0" smtClean="0"/>
              <a:t>นักวิชาการ </a:t>
            </a:r>
            <a:r>
              <a:rPr lang="th-TH" dirty="0"/>
              <a:t>หรือกลุ่ม</a:t>
            </a:r>
            <a:r>
              <a:rPr lang="th-TH" dirty="0" smtClean="0"/>
              <a:t>นักวิชาการใน</a:t>
            </a:r>
            <a:r>
              <a:rPr lang="th-TH" dirty="0"/>
              <a:t>สถาบันนั้น ๆ </a:t>
            </a:r>
            <a:endParaRPr lang="en-US" dirty="0"/>
          </a:p>
        </p:txBody>
      </p:sp>
      <p:sp>
        <p:nvSpPr>
          <p:cNvPr id="3" name="Title 2"/>
          <p:cNvSpPr>
            <a:spLocks noGrp="1"/>
          </p:cNvSpPr>
          <p:nvPr>
            <p:ph type="title"/>
          </p:nvPr>
        </p:nvSpPr>
        <p:spPr/>
        <p:txBody>
          <a:bodyPr/>
          <a:lstStyle/>
          <a:p>
            <a:r>
              <a:rPr lang="th-TH" dirty="0"/>
              <a:t>ดรรชนีการอ้างเอกสาร </a:t>
            </a:r>
            <a:r>
              <a:rPr lang="en-US" dirty="0"/>
              <a:t>(citation </a:t>
            </a:r>
            <a:r>
              <a:rPr lang="en-US" dirty="0" smtClean="0"/>
              <a:t>index)</a:t>
            </a:r>
            <a:endParaRPr lang="th-TH"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4437371"/>
            <a:ext cx="4536504"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4271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th-TH" sz="4400" dirty="0" smtClean="0"/>
              <a:t>วารสาร</a:t>
            </a:r>
            <a:r>
              <a:rPr lang="th-TH" sz="4400" dirty="0"/>
              <a:t>ทางวิชาการ คือ สิ่งตีพิมพ์ซึ่งเคยเผยแพร่ผลงาน และเรื่องราวอื่น ๆ เกี่ยวกับเนื้อหาทางการวิจัยระดับสูง สิ่งตีพิมพ์ทางวิชาการมีอยู่หลายประเภทด้วยกัน เช่น วิทยานิพนธ์ รายงานการวิจัย หรือตำรา</a:t>
            </a:r>
          </a:p>
        </p:txBody>
      </p:sp>
      <p:sp>
        <p:nvSpPr>
          <p:cNvPr id="3" name="Title 2"/>
          <p:cNvSpPr>
            <a:spLocks noGrp="1"/>
          </p:cNvSpPr>
          <p:nvPr>
            <p:ph type="title"/>
          </p:nvPr>
        </p:nvSpPr>
        <p:spPr/>
        <p:txBody>
          <a:bodyPr/>
          <a:lstStyle/>
          <a:p>
            <a:pPr algn="ctr"/>
            <a:r>
              <a:rPr lang="th-TH" dirty="0" smtClean="0">
                <a:effectLst/>
              </a:rPr>
              <a:t>วารสาร</a:t>
            </a:r>
            <a:r>
              <a:rPr lang="th-TH" dirty="0">
                <a:effectLst/>
              </a:rPr>
              <a:t>ทางวิชาการ</a:t>
            </a:r>
            <a:endParaRPr lang="th-TH"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437112"/>
            <a:ext cx="381000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7775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229600" cy="5026563"/>
          </a:xfrm>
        </p:spPr>
        <p:txBody>
          <a:bodyPr>
            <a:noAutofit/>
          </a:bodyPr>
          <a:lstStyle/>
          <a:p>
            <a:r>
              <a:rPr lang="th-TH" sz="2400" dirty="0" smtClean="0"/>
              <a:t>มีเนื้อหาที่มีสาระทางวิชาการเป็นสำคัญ ต้องใช้ภาษาที่รัดกุม ศัพท์ทางเทคนิคที่ถูกต้อง และต้องเป็นเอกสารที่ใช้อ้างอิงได้ ออกเป็นประจำตามกำหนดระยะเวลา</a:t>
            </a:r>
            <a:endParaRPr lang="th-TH" sz="2400" dirty="0"/>
          </a:p>
          <a:p>
            <a:r>
              <a:rPr lang="th-TH" sz="2400" dirty="0" smtClean="0"/>
              <a:t>ใช้</a:t>
            </a:r>
            <a:r>
              <a:rPr lang="th-TH" sz="2400" dirty="0"/>
              <a:t>ศัพท์ทางเทคนิคภาษาไทยตรงกับที่บัญญัติโดยคณะบุคคลที่ทรงคุณวุฒิ เช่น ราชบัณฑิตมีการตรวจแก้ต้นฉบับ </a:t>
            </a:r>
            <a:r>
              <a:rPr lang="en-US" sz="2400" dirty="0"/>
              <a:t>(edit) </a:t>
            </a:r>
            <a:r>
              <a:rPr lang="th-TH" sz="2400" dirty="0"/>
              <a:t>และพิสูจน์อักษร </a:t>
            </a:r>
            <a:r>
              <a:rPr lang="en-US" sz="2400" dirty="0"/>
              <a:t>(proof) </a:t>
            </a:r>
            <a:r>
              <a:rPr lang="th-TH" sz="2400" dirty="0"/>
              <a:t>อย่างถี่ถ้วน </a:t>
            </a:r>
            <a:endParaRPr lang="th-TH" sz="2400" dirty="0" smtClean="0"/>
          </a:p>
          <a:p>
            <a:r>
              <a:rPr lang="th-TH" sz="2400" dirty="0" smtClean="0"/>
              <a:t>หมายเลข</a:t>
            </a:r>
            <a:r>
              <a:rPr lang="th-TH" sz="2400" dirty="0"/>
              <a:t>ของปีที่หรือเล่มที่ </a:t>
            </a:r>
            <a:r>
              <a:rPr lang="en-US" sz="2400" dirty="0"/>
              <a:t>(volume number) </a:t>
            </a:r>
            <a:r>
              <a:rPr lang="th-TH" sz="2400" dirty="0"/>
              <a:t>ฉบับที่ </a:t>
            </a:r>
            <a:r>
              <a:rPr lang="en-US" sz="2400" dirty="0"/>
              <a:t>(issue number) </a:t>
            </a:r>
            <a:r>
              <a:rPr lang="th-TH" sz="2400" dirty="0"/>
              <a:t>ออกเป็นประจำตาม</a:t>
            </a:r>
            <a:r>
              <a:rPr lang="th-TH" sz="2400" dirty="0" smtClean="0"/>
              <a:t>กำหนด</a:t>
            </a:r>
          </a:p>
          <a:p>
            <a:r>
              <a:rPr lang="th-TH" sz="2400" dirty="0" smtClean="0"/>
              <a:t> </a:t>
            </a:r>
            <a:r>
              <a:rPr lang="th-TH" sz="2400" dirty="0"/>
              <a:t>ควรมีดรรชนีท้ายเล่ม ดรรชนีหัวข้อเรื่อง </a:t>
            </a:r>
            <a:r>
              <a:rPr lang="en-US" sz="2400" dirty="0"/>
              <a:t>(subject index) </a:t>
            </a:r>
            <a:r>
              <a:rPr lang="th-TH" sz="2400" dirty="0"/>
              <a:t>และดรรชนีชื่อผู้เขียน </a:t>
            </a:r>
            <a:r>
              <a:rPr lang="en-US" sz="2400" dirty="0"/>
              <a:t>(author index) </a:t>
            </a:r>
            <a:endParaRPr lang="en-US" sz="2400" dirty="0" smtClean="0"/>
          </a:p>
          <a:p>
            <a:r>
              <a:rPr lang="th-TH" sz="2400" dirty="0" smtClean="0"/>
              <a:t>บทความ</a:t>
            </a:r>
            <a:r>
              <a:rPr lang="th-TH" sz="2400" dirty="0"/>
              <a:t>ที่ลงตีพิมพ์ได้รับการพิจารณาและตรวจแก้ไขโดยผู้ทรงคุณวุฒิ ได้รับคำยินยอมจากผู้เขียนบทความแล้ว ก่อนรับให้ลง</a:t>
            </a:r>
            <a:r>
              <a:rPr lang="th-TH" sz="2400" dirty="0" smtClean="0"/>
              <a:t>พิมพ์</a:t>
            </a:r>
          </a:p>
          <a:p>
            <a:r>
              <a:rPr lang="th-TH" sz="2400" dirty="0" smtClean="0"/>
              <a:t> </a:t>
            </a:r>
            <a:r>
              <a:rPr lang="th-TH" sz="2400" dirty="0"/>
              <a:t>เอกสารอ้างอิงใช้ระบบสากล </a:t>
            </a:r>
            <a:r>
              <a:rPr lang="th-TH" sz="2400" dirty="0" smtClean="0"/>
              <a:t>มี</a:t>
            </a:r>
            <a:r>
              <a:rPr lang="th-TH" sz="2400" dirty="0"/>
              <a:t>บทคัดย่อ หรือ</a:t>
            </a:r>
            <a:r>
              <a:rPr lang="th-TH" sz="2400" dirty="0" err="1"/>
              <a:t>สารสังเขป</a:t>
            </a:r>
            <a:r>
              <a:rPr lang="th-TH" sz="2400" dirty="0"/>
              <a:t> </a:t>
            </a:r>
            <a:r>
              <a:rPr lang="en-US" sz="2400" dirty="0"/>
              <a:t>(abstracts </a:t>
            </a:r>
            <a:r>
              <a:rPr lang="th-TH" sz="2400" dirty="0"/>
              <a:t>หรือ </a:t>
            </a:r>
            <a:r>
              <a:rPr lang="en-US" sz="2400" dirty="0"/>
              <a:t>summary) </a:t>
            </a:r>
            <a:endParaRPr lang="th-TH" sz="2400" dirty="0" smtClean="0"/>
          </a:p>
          <a:p>
            <a:r>
              <a:rPr lang="th-TH" sz="2400" dirty="0" smtClean="0"/>
              <a:t>วารสาร</a:t>
            </a:r>
            <a:r>
              <a:rPr lang="th-TH" sz="2400" dirty="0"/>
              <a:t>ภาษาอังกฤษควรมีรหัสสากลตามแบบ </a:t>
            </a:r>
            <a:r>
              <a:rPr lang="en-US" sz="2400" dirty="0"/>
              <a:t>International Standard Serial Number (ISSN) </a:t>
            </a:r>
            <a:r>
              <a:rPr lang="th-TH" sz="2400" dirty="0"/>
              <a:t>เพื่อสะดวกในการตรวจค้น</a:t>
            </a:r>
            <a:endParaRPr lang="en-US" sz="2400" dirty="0"/>
          </a:p>
        </p:txBody>
      </p:sp>
      <p:sp>
        <p:nvSpPr>
          <p:cNvPr id="3" name="Title 2"/>
          <p:cNvSpPr>
            <a:spLocks noGrp="1"/>
          </p:cNvSpPr>
          <p:nvPr>
            <p:ph type="title"/>
          </p:nvPr>
        </p:nvSpPr>
        <p:spPr>
          <a:xfrm>
            <a:off x="457200" y="274638"/>
            <a:ext cx="8229600" cy="850106"/>
          </a:xfrm>
        </p:spPr>
        <p:txBody>
          <a:bodyPr/>
          <a:lstStyle/>
          <a:p>
            <a:pPr algn="ctr"/>
            <a:r>
              <a:rPr lang="th-TH" dirty="0"/>
              <a:t>วารสารวิจัย </a:t>
            </a:r>
            <a:r>
              <a:rPr lang="en-US" dirty="0"/>
              <a:t>(research journals)</a:t>
            </a:r>
            <a:endParaRPr lang="th-TH" dirty="0"/>
          </a:p>
        </p:txBody>
      </p:sp>
    </p:spTree>
    <p:extLst>
      <p:ext uri="{BB962C8B-B14F-4D97-AF65-F5344CB8AC3E}">
        <p14:creationId xmlns:p14="http://schemas.microsoft.com/office/powerpoint/2010/main" val="4287828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4810539"/>
          </a:xfrm>
        </p:spPr>
        <p:txBody>
          <a:bodyPr>
            <a:noAutofit/>
          </a:bodyPr>
          <a:lstStyle/>
          <a:p>
            <a:r>
              <a:rPr lang="th-TH" sz="3200" dirty="0" smtClean="0"/>
              <a:t>การอ้างอิง</a:t>
            </a:r>
            <a:r>
              <a:rPr lang="en-US" sz="3200" dirty="0" smtClean="0"/>
              <a:t>(Citation)</a:t>
            </a:r>
            <a:r>
              <a:rPr lang="th-TH" sz="3200" dirty="0" smtClean="0"/>
              <a:t>เป็น</a:t>
            </a:r>
            <a:r>
              <a:rPr lang="th-TH" sz="3200" dirty="0"/>
              <a:t>ลักษณะที่สำคัญอย่างหนึ่งของงานทางวิชาการ </a:t>
            </a:r>
          </a:p>
          <a:p>
            <a:r>
              <a:rPr lang="th-TH" sz="3200" dirty="0" smtClean="0"/>
              <a:t>การ</a:t>
            </a:r>
            <a:r>
              <a:rPr lang="th-TH" sz="3200" dirty="0"/>
              <a:t>วิเคราะห์ความถี่ของการอ้างอิง </a:t>
            </a:r>
            <a:r>
              <a:rPr lang="en-US" sz="3200" dirty="0"/>
              <a:t>(citation frequency analysis) </a:t>
            </a:r>
            <a:r>
              <a:rPr lang="th-TH" sz="3200" dirty="0"/>
              <a:t>เป็น</a:t>
            </a:r>
            <a:r>
              <a:rPr lang="th-TH" sz="3200" dirty="0" smtClean="0"/>
              <a:t>วิธีใน</a:t>
            </a:r>
            <a:r>
              <a:rPr lang="th-TH" sz="3200" dirty="0"/>
              <a:t>การตัดสินว่าวารสารทางวิชาการมีมาตรฐานดีเพียงใด ความถี่ของการอ้างอิงวัดได้จากจำนวนครั้งที่บทความในวารสารนั้นได้รับรองอ้างอิงในวารสาร และสิ่งตีพิมพ์ทางวิทยาศาสตร์อื่น ๆ โดยเฉลี่ย ภายในระยะเวลาหนึ่งหลังจากที่ตีพิมพ์บทความ</a:t>
            </a:r>
            <a:r>
              <a:rPr lang="th-TH" sz="3200" dirty="0" smtClean="0"/>
              <a:t>แล้ว</a:t>
            </a:r>
            <a:endParaRPr lang="en-US" sz="3200" dirty="0" smtClean="0"/>
          </a:p>
          <a:p>
            <a:r>
              <a:rPr lang="en-US" sz="3200" dirty="0" smtClean="0"/>
              <a:t>Institute </a:t>
            </a:r>
            <a:r>
              <a:rPr lang="en-US" sz="3200" dirty="0"/>
              <a:t>of Scientific Information (ISI) </a:t>
            </a:r>
            <a:r>
              <a:rPr lang="th-TH" sz="3200" dirty="0"/>
              <a:t>เป็นสถาบันซึ่งทำการวิเคราะห์ความถี่ของการอ้างอิงของวารสารทางวิชาการทั่วโลก ผลในการวิเคราะห์วารสารในสาขาวิชาการต่าง ๆ ตีพิมพ์ออกมาทุกปี</a:t>
            </a:r>
          </a:p>
        </p:txBody>
      </p:sp>
      <p:sp>
        <p:nvSpPr>
          <p:cNvPr id="3" name="Title 2"/>
          <p:cNvSpPr>
            <a:spLocks noGrp="1"/>
          </p:cNvSpPr>
          <p:nvPr>
            <p:ph type="title"/>
          </p:nvPr>
        </p:nvSpPr>
        <p:spPr/>
        <p:txBody>
          <a:bodyPr/>
          <a:lstStyle/>
          <a:p>
            <a:pPr algn="ctr"/>
            <a:r>
              <a:rPr lang="th-TH" dirty="0" smtClean="0"/>
              <a:t>มาตรฐานวารสารวิชาการ</a:t>
            </a:r>
            <a:endParaRPr lang="th-TH" dirty="0"/>
          </a:p>
        </p:txBody>
      </p:sp>
    </p:spTree>
    <p:extLst>
      <p:ext uri="{BB962C8B-B14F-4D97-AF65-F5344CB8AC3E}">
        <p14:creationId xmlns:p14="http://schemas.microsoft.com/office/powerpoint/2010/main" val="34340124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รวมกลุ่ม">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รวมกลุ่ม">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รวมกลุ่ม">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498</TotalTime>
  <Words>2478</Words>
  <Application>Microsoft Office PowerPoint</Application>
  <PresentationFormat>นำเสนอทางหน้าจอ (4:3)</PresentationFormat>
  <Paragraphs>276</Paragraphs>
  <Slides>55</Slides>
  <Notes>0</Notes>
  <HiddenSlides>0</HiddenSlides>
  <MMClips>0</MMClips>
  <ScaleCrop>false</ScaleCrop>
  <HeadingPairs>
    <vt:vector size="4" baseType="variant">
      <vt:variant>
        <vt:lpstr>ชุดรูปแบบ</vt:lpstr>
      </vt:variant>
      <vt:variant>
        <vt:i4>1</vt:i4>
      </vt:variant>
      <vt:variant>
        <vt:lpstr>ชื่อเรื่องภาพนิ่ง</vt:lpstr>
      </vt:variant>
      <vt:variant>
        <vt:i4>55</vt:i4>
      </vt:variant>
    </vt:vector>
  </HeadingPairs>
  <TitlesOfParts>
    <vt:vector size="56" baseType="lpstr">
      <vt:lpstr>รวมกลุ่ม</vt:lpstr>
      <vt:lpstr>        เทคนิคการเขียนบทความวิชาการเป็นภาษาอังกฤษ เพื่อการสื่อสารทางวิทยาศาสตร์ ภาควิชาสถิติ คณะวิทยาศาสตร์ มหาวิทยาลัยเกษตรศาสตร์ </vt:lpstr>
      <vt:lpstr>Journal articles (บทความในวารสาร)</vt:lpstr>
      <vt:lpstr>"การเขียนเป็นการสื่อสารที่สำคัญยิ่งของมนุษย์"</vt:lpstr>
      <vt:lpstr>journal</vt:lpstr>
      <vt:lpstr>JOURNAL EXAMPLES</vt:lpstr>
      <vt:lpstr>ดรรชนีการอ้างเอกสาร (citation index)</vt:lpstr>
      <vt:lpstr>วารสารทางวิชาการ</vt:lpstr>
      <vt:lpstr>วารสารวิจัย (research journals)</vt:lpstr>
      <vt:lpstr>มาตรฐานวารสารวิชาการ</vt:lpstr>
      <vt:lpstr>ความหมายของบทความ</vt:lpstr>
      <vt:lpstr>การเลือกชนิดของบทความ และวารสาร</vt:lpstr>
      <vt:lpstr>บทความวิจัยหรือบทความทางเทคนิค  (research หรือ technical articles)</vt:lpstr>
      <vt:lpstr>งานนำเสนอ PowerPoint</vt:lpstr>
      <vt:lpstr>การเตรียมความพร้อมก่อนลงมือเขียนบทความ</vt:lpstr>
      <vt:lpstr> องค์ประกอบของบทความ</vt:lpstr>
      <vt:lpstr> ส่วนประกอบของบทความวิจัย </vt:lpstr>
      <vt:lpstr> การเตรียมความพร้อมก่อนลงมือเขียน </vt:lpstr>
      <vt:lpstr>     การวางโครงเรื่อง   (Organise Your Material) </vt:lpstr>
      <vt:lpstr>การเขียนฉบับร่าง Draft Your Article</vt:lpstr>
      <vt:lpstr>แนวทางที่สำคัญคือเราต้องเตรียมให้พร้อมก่อนลงมือเขียน</vt:lpstr>
      <vt:lpstr>                   บทความปริทัศน์ การลอกเลียนงานวิชาการและวรรณกรรมโดยมิชอบ (Plagiarism) </vt:lpstr>
      <vt:lpstr>การเขียนเค้าโครงร่างบทความ</vt:lpstr>
      <vt:lpstr>                       TASK</vt:lpstr>
      <vt:lpstr>          </vt:lpstr>
      <vt:lpstr>การเขียนบทความวิจัยเป็นภาษาอังกฤษ</vt:lpstr>
      <vt:lpstr>Research Article(บทความวิจัย)  </vt:lpstr>
      <vt:lpstr>ส่วนประกอบบทความวิจัย </vt:lpstr>
      <vt:lpstr>TITLE</vt:lpstr>
      <vt:lpstr>Title:    ชื่อเรื่องควรจะสั้น กะทัดรัด ชัดเจน</vt:lpstr>
      <vt:lpstr>BILINGUALIZED TECHNICAL DICTIONARIES </vt:lpstr>
      <vt:lpstr>Abstract</vt:lpstr>
      <vt:lpstr>บทคัดย่อ (Abstract) รายงาน ฉบับย่อ ที่เป็นอิสระ และสมบูรณ์ในตัวเอง (Stand-alone text)  </vt:lpstr>
      <vt:lpstr>จากงานวิจัยเรื่องโครงสร้างของการเขียนบทคัดย่อของ Wilkinson (1991)</vt:lpstr>
      <vt:lpstr>งานนำเสนอ PowerPoint</vt:lpstr>
      <vt:lpstr>งานนำเสนอ PowerPoint</vt:lpstr>
      <vt:lpstr>Move 1: Introducing Purpose: </vt:lpstr>
      <vt:lpstr>Move 2: Describing Method: </vt:lpstr>
      <vt:lpstr>Move 3: Summarizing Result:</vt:lpstr>
      <vt:lpstr>Move 4: Presenting Conclusion:</vt:lpstr>
      <vt:lpstr>บทนำ (Introduction) </vt:lpstr>
      <vt:lpstr>  เอกสารและวรรณคดีที่เกี่ยวข้อง(Literature Review) </vt:lpstr>
      <vt:lpstr>งานนำเสนอ PowerPoint</vt:lpstr>
      <vt:lpstr>ระเบียบวิธีวิจัย (Methodology) </vt:lpstr>
      <vt:lpstr>ตัวอย่างประโยคอธิบายระเบียบวิธีวิจัย  (Cosmetic Science Corpus) </vt:lpstr>
      <vt:lpstr>งานนำเสนอ PowerPoint</vt:lpstr>
      <vt:lpstr>Examples</vt:lpstr>
      <vt:lpstr>ผลการวิจัย และการอภิปรายผล  (Results and Discussions) </vt:lpstr>
      <vt:lpstr> จากการศึกษาคำว่า  showed  เป็นคำกริยาที่พบมากในการอธิบายผลการวิจัย: </vt:lpstr>
      <vt:lpstr> ตัวอย่างการเขียนประโยคแสดงผลการวิจัยและการอภิปรายผล: </vt:lpstr>
      <vt:lpstr> บทสรุป และข้อเสนอแนะ (Conclusions and Recommendations) </vt:lpstr>
      <vt:lpstr> การศึกษาคำพบว่า  suggest มากที่สุดในการเขียนบทสรุปและข้อเสนอแนะ: </vt:lpstr>
      <vt:lpstr>ตัวอย่างการเขียนบทสรุปและข้อเสนอแนะ มีดังต่อไปนี้</vt:lpstr>
      <vt:lpstr>งานนำเสนอ PowerPoint</vt:lpstr>
      <vt:lpstr>งานนำเสนอ PowerPoint</vt:lpstr>
      <vt:lpstr>Thank you for your attention</vt:lpstr>
    </vt:vector>
  </TitlesOfParts>
  <Company>www.VarietyPC.Net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FOR ACADEMIC ORAL PRESENTATION   Executive PhD Program - AMC 16 March 2014</dc:title>
  <dc:creator>Admin</dc:creator>
  <cp:lastModifiedBy>Windows User</cp:lastModifiedBy>
  <cp:revision>39</cp:revision>
  <cp:lastPrinted>2016-11-18T06:42:54Z</cp:lastPrinted>
  <dcterms:created xsi:type="dcterms:W3CDTF">2008-10-08T17:42:52Z</dcterms:created>
  <dcterms:modified xsi:type="dcterms:W3CDTF">2016-11-18T06:45:48Z</dcterms:modified>
</cp:coreProperties>
</file>